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xls" ContentType="application/haansoftxls"/>
  <Default Extension="rels" ContentType="application/vnd.openxmlformats-package.relationships+xml"/>
  <Default Extension="xml" ContentType="application/xml"/>
  <Default Extension="pptx" ContentType="application/haansoftpptx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61" r:id="rId4"/>
    <p:sldId id="272" r:id="rId5"/>
    <p:sldId id="273" r:id="rId6"/>
    <p:sldId id="275" r:id="rId7"/>
    <p:sldId id="274" r:id="rId8"/>
    <p:sldId id="263" r:id="rId9"/>
    <p:sldId id="265" r:id="rId10"/>
    <p:sldId id="268" r:id="rId11"/>
    <p:sldId id="298" r:id="rId12"/>
    <p:sldId id="286" r:id="rId13"/>
    <p:sldId id="278" r:id="rId14"/>
    <p:sldId id="270" r:id="rId15"/>
    <p:sldId id="269" r:id="rId16"/>
    <p:sldId id="271" r:id="rId17"/>
    <p:sldId id="287" r:id="rId18"/>
    <p:sldId id="300" r:id="rId19"/>
    <p:sldId id="301" r:id="rId20"/>
    <p:sldId id="306" r:id="rId21"/>
    <p:sldId id="304" r:id="rId22"/>
    <p:sldId id="307" r:id="rId23"/>
    <p:sldId id="305" r:id="rId24"/>
    <p:sldId id="295" r:id="rId25"/>
    <p:sldId id="296" r:id="rId26"/>
    <p:sldId id="297" r:id="rId27"/>
    <p:sldId id="259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7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6C1B4-9C22-494C-9653-5ACAEAA2F587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3C009-00F6-47BD-913F-87BADEF69C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6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3C009-00F6-47BD-913F-87BADEF69C8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929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3C009-00F6-47BD-913F-87BADEF69C8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20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3C009-00F6-47BD-913F-87BADEF69C8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065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3C009-00F6-47BD-913F-87BADEF69C8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36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3C009-00F6-47BD-913F-87BADEF69C8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3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F1ED-9888-4A82-84B6-0AF65B494B50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6" y="404664"/>
            <a:ext cx="8136904" cy="4248472"/>
          </a:xfrm>
          <a:prstGeom prst="flowChartDocumen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patter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2232248" cy="206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perspectiveAbove"/>
            <a:lightRig rig="threePt" dir="t"/>
          </a:scene3d>
        </p:spPr>
      </p:pic>
      <p:pic>
        <p:nvPicPr>
          <p:cNvPr id="9" name="그림 20" descr="로고칼라.ti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786438"/>
            <a:ext cx="246856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5"/>
          <p:cNvSpPr txBox="1">
            <a:spLocks noChangeArrowheads="1"/>
          </p:cNvSpPr>
          <p:nvPr userDrawn="1"/>
        </p:nvSpPr>
        <p:spPr bwMode="auto">
          <a:xfrm>
            <a:off x="8023180" y="6653235"/>
            <a:ext cx="1120820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Arial" pitchFamily="34" charset="0"/>
                <a:cs typeface="Arial" pitchFamily="34" charset="0"/>
              </a:rPr>
              <a:t>GST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312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F1ED-9888-4A82-84B6-0AF65B494B50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F1ED-9888-4A82-84B6-0AF65B494B50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04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55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9"/>
          <p:cNvSpPr txBox="1">
            <a:spLocks noChangeArrowheads="1"/>
          </p:cNvSpPr>
          <p:nvPr userDrawn="1"/>
        </p:nvSpPr>
        <p:spPr bwMode="auto">
          <a:xfrm>
            <a:off x="7594600" y="6577013"/>
            <a:ext cx="1201738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i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GST Confidential</a:t>
            </a:r>
          </a:p>
        </p:txBody>
      </p:sp>
      <p:sp>
        <p:nvSpPr>
          <p:cNvPr id="17" name="TextBox 7"/>
          <p:cNvSpPr txBox="1">
            <a:spLocks noChangeArrowheads="1"/>
          </p:cNvSpPr>
          <p:nvPr userDrawn="1"/>
        </p:nvSpPr>
        <p:spPr bwMode="auto">
          <a:xfrm>
            <a:off x="180975" y="6583363"/>
            <a:ext cx="1176338" cy="2460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1000" b="1" i="1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www.gst-in.com</a:t>
            </a:r>
            <a:endParaRPr kumimoji="0" lang="ko-KR" altLang="en-US" sz="1000" b="1" i="1" smtClean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46192" y="53416"/>
            <a:ext cx="8229600" cy="634082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395536" y="764704"/>
            <a:ext cx="8229600" cy="4525963"/>
          </a:xfrm>
          <a:ln>
            <a:noFill/>
          </a:ln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87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F1ED-9888-4A82-84B6-0AF65B494B50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1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F1ED-9888-4A82-84B6-0AF65B494B50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4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F1ED-9888-4A82-84B6-0AF65B494B50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33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F1ED-9888-4A82-84B6-0AF65B494B50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4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F1ED-9888-4A82-84B6-0AF65B494B50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47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F1ED-9888-4A82-84B6-0AF65B494B50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2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F1ED-9888-4A82-84B6-0AF65B494B50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9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4F1ED-9888-4A82-84B6-0AF65B494B50}" type="datetimeFigureOut">
              <a:rPr lang="ko-KR" altLang="en-US" smtClean="0"/>
              <a:pPr/>
              <a:t>2024-12-17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4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28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______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emf"/><Relationship Id="rId4" Type="http://schemas.openxmlformats.org/officeDocument/2006/relationships/oleObject" Target="../embeddings/Microsoft_Excel_97-2003_____1.xls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PowerPoint_______2.pptx"/><Relationship Id="rId3" Type="http://schemas.openxmlformats.org/officeDocument/2006/relationships/image" Target="../media/image18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93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POU Scrubber </a:t>
            </a: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培訓資料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750296"/>
            <a:ext cx="6400800" cy="622920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HY각헤드라인M" panose="02030600000101010101" pitchFamily="18" charset="-127"/>
                <a:ea typeface="HY각헤드라인M" panose="02030600000101010101" pitchFamily="18" charset="-127"/>
              </a:rPr>
              <a:t>2017. 07</a:t>
            </a:r>
            <a:endParaRPr lang="ko-KR" altLang="en-US" sz="2800" dirty="0"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47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Scrubber </a:t>
            </a:r>
            <a:r>
              <a:rPr lang="zh-CN" altLang="en-US" dirty="0" smtClean="0"/>
              <a:t>理解</a:t>
            </a:r>
            <a:endParaRPr lang="ko-KR" altLang="en-US" dirty="0"/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434975" y="1139825"/>
            <a:ext cx="83137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zh-CN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半導體產業中使用的</a:t>
            </a:r>
            <a:r>
              <a:rPr lang="ko-KR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Scrubber</a:t>
            </a:r>
            <a:r>
              <a:rPr lang="zh-CN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是把半導體 製作製成中</a:t>
            </a:r>
            <a:r>
              <a:rPr lang="ko-KR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zh-CN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所發生的毒性及 腐蝕性 氣體</a:t>
            </a:r>
            <a:r>
              <a:rPr lang="en-US" altLang="ko-KR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(Cl2,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HCl</a:t>
            </a:r>
            <a:r>
              <a:rPr lang="en-US" altLang="ko-KR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BCl3,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HBr</a:t>
            </a:r>
            <a:r>
              <a:rPr lang="en-US" altLang="ko-KR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),</a:t>
            </a:r>
          </a:p>
          <a:p>
            <a:pPr lv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zh-CN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可燃性氣體</a:t>
            </a:r>
            <a:r>
              <a:rPr lang="en-US" altLang="ko-KR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SiH4, SiH6, DCS, AsH3, PH3), </a:t>
            </a:r>
            <a:r>
              <a:rPr lang="zh-CN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環境污染氣體</a:t>
            </a:r>
            <a:r>
              <a:rPr lang="en-US" altLang="ko-KR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(PFC</a:t>
            </a:r>
            <a:r>
              <a:rPr lang="zh-CN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系</a:t>
            </a:r>
            <a:r>
              <a:rPr lang="en-US" altLang="ko-KR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: CF4, SF6, NF3, F2) </a:t>
            </a:r>
            <a:r>
              <a:rPr lang="zh-CN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等</a:t>
            </a:r>
            <a:r>
              <a:rPr lang="ko-KR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zh-CN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安全處理完後</a:t>
            </a:r>
          </a:p>
          <a:p>
            <a:pPr lv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zh-CN" altLang="en-US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排出到大氣的裝置。</a:t>
            </a:r>
            <a:r>
              <a:rPr lang="en-US" altLang="ko-KR" sz="1200" b="1" dirty="0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endParaRPr lang="en-US" altLang="ko-KR" sz="1200" b="1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0" y="2317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323850" y="762000"/>
            <a:ext cx="820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3-1. Scrubber </a:t>
            </a:r>
            <a:r>
              <a:rPr lang="zh-CN" altLang="en-US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定義</a:t>
            </a:r>
            <a:endParaRPr lang="ko-KR" altLang="en-US" sz="1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323850" y="2328863"/>
            <a:ext cx="820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3-2. Scrubber </a:t>
            </a:r>
            <a:r>
              <a:rPr lang="zh-CN" altLang="en-US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製成圖</a:t>
            </a:r>
            <a:endParaRPr lang="ko-KR" altLang="en-US" sz="1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AutoShape 24"/>
          <p:cNvSpPr>
            <a:spLocks noChangeArrowheads="1"/>
          </p:cNvSpPr>
          <p:nvPr/>
        </p:nvSpPr>
        <p:spPr bwMode="auto">
          <a:xfrm>
            <a:off x="779463" y="3444875"/>
            <a:ext cx="1800225" cy="2016125"/>
          </a:xfrm>
          <a:prstGeom prst="rightArrowCallout">
            <a:avLst>
              <a:gd name="adj1" fmla="val 14289"/>
              <a:gd name="adj2" fmla="val 13667"/>
              <a:gd name="adj3" fmla="val 15606"/>
              <a:gd name="adj4" fmla="val 66667"/>
            </a:avLst>
          </a:prstGeom>
          <a:gradFill rotWithShape="1">
            <a:gsLst>
              <a:gs pos="0">
                <a:srgbClr val="EF8053"/>
              </a:gs>
              <a:gs pos="100000">
                <a:srgbClr val="BE6642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" name="AutoShape 27"/>
          <p:cNvSpPr>
            <a:spLocks noChangeArrowheads="1"/>
          </p:cNvSpPr>
          <p:nvPr/>
        </p:nvSpPr>
        <p:spPr bwMode="auto">
          <a:xfrm>
            <a:off x="2795588" y="3444875"/>
            <a:ext cx="1584325" cy="20161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100000">
                <a:srgbClr val="00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" name="Oval 29"/>
          <p:cNvSpPr>
            <a:spLocks noChangeArrowheads="1"/>
          </p:cNvSpPr>
          <p:nvPr/>
        </p:nvSpPr>
        <p:spPr bwMode="auto">
          <a:xfrm>
            <a:off x="5387975" y="3622675"/>
            <a:ext cx="1728788" cy="16557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00FF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Wet Scrubbing</a:t>
            </a:r>
          </a:p>
        </p:txBody>
      </p:sp>
      <p:sp>
        <p:nvSpPr>
          <p:cNvPr id="33" name="AutoShape 30"/>
          <p:cNvSpPr>
            <a:spLocks noChangeArrowheads="1"/>
          </p:cNvSpPr>
          <p:nvPr/>
        </p:nvSpPr>
        <p:spPr bwMode="auto">
          <a:xfrm>
            <a:off x="4687888" y="4232275"/>
            <a:ext cx="433387" cy="431800"/>
          </a:xfrm>
          <a:prstGeom prst="rightArrow">
            <a:avLst>
              <a:gd name="adj1" fmla="val 50000"/>
              <a:gd name="adj2" fmla="val 25092"/>
            </a:avLst>
          </a:prstGeom>
          <a:gradFill rotWithShape="1">
            <a:gsLst>
              <a:gs pos="0">
                <a:srgbClr val="666699">
                  <a:alpha val="20000"/>
                </a:srgbClr>
              </a:gs>
              <a:gs pos="100000">
                <a:srgbClr val="44446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4" name="AutoShape 32"/>
          <p:cNvSpPr>
            <a:spLocks noChangeArrowheads="1"/>
          </p:cNvSpPr>
          <p:nvPr/>
        </p:nvSpPr>
        <p:spPr bwMode="auto">
          <a:xfrm>
            <a:off x="7313613" y="4237038"/>
            <a:ext cx="433387" cy="431800"/>
          </a:xfrm>
          <a:prstGeom prst="rightArrow">
            <a:avLst>
              <a:gd name="adj1" fmla="val 50000"/>
              <a:gd name="adj2" fmla="val 25092"/>
            </a:avLst>
          </a:prstGeom>
          <a:gradFill rotWithShape="1">
            <a:gsLst>
              <a:gs pos="0">
                <a:srgbClr val="666699">
                  <a:alpha val="20000"/>
                </a:srgbClr>
              </a:gs>
              <a:gs pos="100000">
                <a:srgbClr val="44446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1049338" y="3497263"/>
            <a:ext cx="647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CF4</a:t>
            </a:r>
          </a:p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WF6</a:t>
            </a:r>
          </a:p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SiH4</a:t>
            </a:r>
          </a:p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NF3</a:t>
            </a:r>
          </a:p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PH3</a:t>
            </a:r>
          </a:p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BCl3</a:t>
            </a:r>
          </a:p>
          <a:p>
            <a:pPr marL="0" marR="0" lvl="0" indent="0" defTabSz="91440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  .</a:t>
            </a:r>
          </a:p>
          <a:p>
            <a:pPr marL="0" marR="0" lvl="0" indent="0" defTabSz="91440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  .</a:t>
            </a:r>
          </a:p>
          <a:p>
            <a:pPr marL="0" marR="0" lvl="0" indent="0" defTabSz="91440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  .</a:t>
            </a:r>
          </a:p>
        </p:txBody>
      </p:sp>
      <p:sp>
        <p:nvSpPr>
          <p:cNvPr id="36" name="Oval 34"/>
          <p:cNvSpPr>
            <a:spLocks noChangeArrowheads="1"/>
          </p:cNvSpPr>
          <p:nvPr/>
        </p:nvSpPr>
        <p:spPr bwMode="auto">
          <a:xfrm>
            <a:off x="2994025" y="3516313"/>
            <a:ext cx="1223963" cy="576262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Heater</a:t>
            </a: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2994025" y="4165600"/>
            <a:ext cx="1223963" cy="574675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Burner</a:t>
            </a: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2994025" y="4813300"/>
            <a:ext cx="1223963" cy="576263"/>
          </a:xfrm>
          <a:prstGeom prst="ellipse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rPr>
              <a:t>Plasma</a:t>
            </a:r>
          </a:p>
        </p:txBody>
      </p:sp>
      <p:sp>
        <p:nvSpPr>
          <p:cNvPr id="39" name="Rectangle 41"/>
          <p:cNvSpPr>
            <a:spLocks noChangeArrowheads="1"/>
          </p:cNvSpPr>
          <p:nvPr/>
        </p:nvSpPr>
        <p:spPr bwMode="auto">
          <a:xfrm>
            <a:off x="833438" y="5775325"/>
            <a:ext cx="1008062" cy="44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lnSpc>
                <a:spcPts val="1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半導體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製成</a:t>
            </a:r>
            <a:endParaRPr lang="ko-KR" altLang="en-US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fontAlgn="base" hangingPunct="1">
              <a:lnSpc>
                <a:spcPts val="1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排出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GAS</a:t>
            </a:r>
            <a:endParaRPr lang="ko-KR" altLang="en-US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070225" y="5775325"/>
            <a:ext cx="1081088" cy="44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lnSpc>
                <a:spcPts val="1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分解</a:t>
            </a:r>
            <a:endParaRPr lang="ko-KR" altLang="en-US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fontAlgn="base" hangingPunct="1">
              <a:lnSpc>
                <a:spcPts val="1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製成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  <a:endParaRPr lang="ko-KR" altLang="en-US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Rectangle 43"/>
          <p:cNvSpPr>
            <a:spLocks noChangeArrowheads="1"/>
          </p:cNvSpPr>
          <p:nvPr/>
        </p:nvSpPr>
        <p:spPr bwMode="auto">
          <a:xfrm>
            <a:off x="5580063" y="5803900"/>
            <a:ext cx="1651000" cy="44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lnSpc>
                <a:spcPts val="1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水溶性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及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fontAlgn="base" hangingPunct="1">
              <a:lnSpc>
                <a:spcPts val="1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Powder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清除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製成</a:t>
            </a:r>
            <a:endParaRPr lang="ko-KR" altLang="en-US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Rectangle 48"/>
          <p:cNvSpPr>
            <a:spLocks noChangeArrowheads="1"/>
          </p:cNvSpPr>
          <p:nvPr/>
        </p:nvSpPr>
        <p:spPr bwMode="auto">
          <a:xfrm>
            <a:off x="1835150" y="2763838"/>
            <a:ext cx="1468438" cy="24622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</a:rPr>
              <a:t>Air, CH4, O2, H2O </a:t>
            </a:r>
          </a:p>
        </p:txBody>
      </p:sp>
      <p:sp>
        <p:nvSpPr>
          <p:cNvPr id="43" name="Rectangle 49"/>
          <p:cNvSpPr>
            <a:spLocks noChangeArrowheads="1"/>
          </p:cNvSpPr>
          <p:nvPr/>
        </p:nvSpPr>
        <p:spPr bwMode="auto">
          <a:xfrm>
            <a:off x="4578350" y="3201988"/>
            <a:ext cx="6477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000000"/>
                </a:solidFill>
                <a:latin typeface="Garamond" pitchFamily="18" charset="0"/>
              </a:rPr>
              <a:t>CO2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000000"/>
                </a:solidFill>
                <a:latin typeface="Garamond" pitchFamily="18" charset="0"/>
              </a:rPr>
              <a:t>H2O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000000"/>
                </a:solidFill>
                <a:latin typeface="Garamond" pitchFamily="18" charset="0"/>
              </a:rPr>
              <a:t>N2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0000FF"/>
                </a:solidFill>
                <a:latin typeface="Garamond" pitchFamily="18" charset="0"/>
              </a:rPr>
              <a:t>HF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0000FF"/>
                </a:solidFill>
                <a:latin typeface="Garamond" pitchFamily="18" charset="0"/>
              </a:rPr>
              <a:t>HCl</a:t>
            </a:r>
          </a:p>
        </p:txBody>
      </p:sp>
      <p:sp>
        <p:nvSpPr>
          <p:cNvPr id="44" name="Rectangle 50"/>
          <p:cNvSpPr>
            <a:spLocks noChangeArrowheads="1"/>
          </p:cNvSpPr>
          <p:nvPr/>
        </p:nvSpPr>
        <p:spPr bwMode="auto">
          <a:xfrm>
            <a:off x="4587875" y="4694238"/>
            <a:ext cx="6477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FF0000"/>
                </a:solidFill>
                <a:latin typeface="Garamond" pitchFamily="18" charset="0"/>
              </a:rPr>
              <a:t>WO3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FF0000"/>
                </a:solidFill>
                <a:latin typeface="Garamond" pitchFamily="18" charset="0"/>
              </a:rPr>
              <a:t>SiO2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FF0000"/>
                </a:solidFill>
                <a:latin typeface="Garamond" pitchFamily="18" charset="0"/>
              </a:rPr>
              <a:t>P2O5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FF0000"/>
                </a:solidFill>
                <a:latin typeface="Garamond" pitchFamily="18" charset="0"/>
              </a:rPr>
              <a:t>B2O3</a:t>
            </a:r>
          </a:p>
        </p:txBody>
      </p:sp>
      <p:sp>
        <p:nvSpPr>
          <p:cNvPr id="45" name="Rectangle 51"/>
          <p:cNvSpPr>
            <a:spLocks noChangeArrowheads="1"/>
          </p:cNvSpPr>
          <p:nvPr/>
        </p:nvSpPr>
        <p:spPr bwMode="auto">
          <a:xfrm>
            <a:off x="7740650" y="3990975"/>
            <a:ext cx="79216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400" b="1">
                <a:solidFill>
                  <a:srgbClr val="000000"/>
                </a:solidFill>
                <a:latin typeface="Garamond" pitchFamily="18" charset="0"/>
              </a:rPr>
              <a:t>CO2</a:t>
            </a:r>
          </a:p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400" b="1">
                <a:solidFill>
                  <a:srgbClr val="000000"/>
                </a:solidFill>
                <a:latin typeface="Garamond" pitchFamily="18" charset="0"/>
              </a:rPr>
              <a:t>H2O</a:t>
            </a:r>
          </a:p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400" b="1">
                <a:solidFill>
                  <a:srgbClr val="000000"/>
                </a:solidFill>
                <a:latin typeface="Garamond" pitchFamily="18" charset="0"/>
              </a:rPr>
              <a:t>N2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2627313" y="3141663"/>
            <a:ext cx="4611687" cy="2540000"/>
          </a:xfrm>
          <a:prstGeom prst="rect">
            <a:avLst/>
          </a:prstGeom>
          <a:noFill/>
          <a:ln w="28575" cap="flat" cmpd="sng" algn="ctr">
            <a:solidFill>
              <a:srgbClr val="000000">
                <a:lumMod val="50000"/>
                <a:lumOff val="50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7" name="자유형 26"/>
          <p:cNvSpPr>
            <a:spLocks/>
          </p:cNvSpPr>
          <p:nvPr/>
        </p:nvSpPr>
        <p:spPr bwMode="auto">
          <a:xfrm>
            <a:off x="3302000" y="2911475"/>
            <a:ext cx="417513" cy="471488"/>
          </a:xfrm>
          <a:custGeom>
            <a:avLst/>
            <a:gdLst>
              <a:gd name="T0" fmla="*/ 0 w 417251"/>
              <a:gd name="T1" fmla="*/ 0 h 470516"/>
              <a:gd name="T2" fmla="*/ 420669 w 417251"/>
              <a:gd name="T3" fmla="*/ 0 h 470516"/>
              <a:gd name="T4" fmla="*/ 420669 w 417251"/>
              <a:gd name="T5" fmla="*/ 483308 h 470516"/>
              <a:gd name="T6" fmla="*/ 0 60000 65536"/>
              <a:gd name="T7" fmla="*/ 0 60000 65536"/>
              <a:gd name="T8" fmla="*/ 0 60000 65536"/>
              <a:gd name="T9" fmla="*/ 0 w 417251"/>
              <a:gd name="T10" fmla="*/ 0 h 470516"/>
              <a:gd name="T11" fmla="*/ 417251 w 417251"/>
              <a:gd name="T12" fmla="*/ 470516 h 4705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7251" h="470516">
                <a:moveTo>
                  <a:pt x="0" y="0"/>
                </a:moveTo>
                <a:lnTo>
                  <a:pt x="417251" y="0"/>
                </a:lnTo>
                <a:lnTo>
                  <a:pt x="417251" y="470516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6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Scrubber </a:t>
            </a:r>
            <a:r>
              <a:rPr lang="zh-CN" altLang="en-US" dirty="0" smtClean="0"/>
              <a:t>概念</a:t>
            </a:r>
            <a:endParaRPr lang="ko-KR" altLang="en-US" dirty="0"/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323850" y="762000"/>
            <a:ext cx="820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3-3. Heater</a:t>
            </a:r>
            <a:endParaRPr lang="ko-KR" altLang="en-US" sz="1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51" y="3783202"/>
            <a:ext cx="2238889" cy="23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39553" y="1097111"/>
            <a:ext cx="6744456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285750" indent="-285750"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Heater 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定義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利用電阻絲等流過的電流所發生的熱量</a:t>
            </a:r>
            <a:endParaRPr lang="en-US" altLang="ko-KR" sz="14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Heater 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熱用量計算</a:t>
            </a: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831422" y="1700808"/>
            <a:ext cx="5612786" cy="121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285750" indent="-285750" eaLnBrk="1" fontAlgn="base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電氣用量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(KW) = G * C *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△T / 860 * S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1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- G : </a:t>
            </a:r>
            <a:r>
              <a:rPr lang="zh-CN" altLang="en-US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加熱物質的重量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(kg)</a:t>
            </a:r>
            <a:b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 - C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zh-CN" altLang="en-US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加熱物質的比熱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(kcal/kg•℃)</a:t>
            </a: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△T 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zh-CN" altLang="en-US" sz="11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加熱物質的上升溫度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℃)</a:t>
            </a:r>
            <a:b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 - S : </a:t>
            </a:r>
            <a:r>
              <a:rPr lang="zh-CN" altLang="en-US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安全率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zh-CN" altLang="en-US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熱損失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+Heater</a:t>
            </a:r>
            <a:r>
              <a:rPr lang="zh-CN" altLang="en-US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的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zh-CN" altLang="en-US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效率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+</a:t>
            </a:r>
            <a:r>
              <a:rPr lang="zh-CN" altLang="en-US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容器及整體加熱需要的熱量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4267155" y="4758126"/>
            <a:ext cx="2355471" cy="41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4691108" y="3139362"/>
            <a:ext cx="3861800" cy="59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171450" indent="-171450" eaLnBrk="1" fontAlgn="base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Sic Heater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zh-CN" altLang="en-US" sz="1200" dirty="0" smtClean="0">
                <a:solidFill>
                  <a:srgbClr val="000000"/>
                </a:solidFill>
                <a:latin typeface="맑은 고딕"/>
                <a:ea typeface="맑은 고딕"/>
              </a:rPr>
              <a:t>可上升為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/>
                <a:ea typeface="맑은 고딕"/>
              </a:rPr>
              <a:t>1600 ℃, </a:t>
            </a:r>
            <a:r>
              <a:rPr lang="zh-CN" altLang="en-US" sz="1200" dirty="0" smtClean="0">
                <a:solidFill>
                  <a:srgbClr val="000000"/>
                </a:solidFill>
                <a:latin typeface="맑은 고딕"/>
                <a:ea typeface="맑은 고딕"/>
              </a:rPr>
              <a:t>每單位面積發熱量比金屬發熱體高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/>
                <a:ea typeface="맑은 고딕"/>
              </a:rPr>
              <a:t>5~10</a:t>
            </a:r>
            <a:r>
              <a:rPr lang="zh-CN" altLang="en-US" sz="1200" dirty="0" smtClean="0">
                <a:solidFill>
                  <a:srgbClr val="000000"/>
                </a:solidFill>
                <a:latin typeface="맑은 고딕"/>
                <a:ea typeface="맑은 고딕"/>
              </a:rPr>
              <a:t>倍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altLang="ko-KR" sz="1200" dirty="0" smtClean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615251" y="3070632"/>
            <a:ext cx="4031059" cy="31683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2" descr="F:\업무폴더\01.업무백업폴더\12년업무BU\09년업무BU\他社자료\burn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64" y="1038612"/>
            <a:ext cx="1922128" cy="188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686628" y="3070632"/>
            <a:ext cx="3793268" cy="31683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52347" y="3346944"/>
            <a:ext cx="3568446" cy="2742357"/>
            <a:chOff x="752347" y="3346944"/>
            <a:chExt cx="3568446" cy="2742357"/>
          </a:xfrm>
        </p:grpSpPr>
        <p:grpSp>
          <p:nvGrpSpPr>
            <p:cNvPr id="13" name="그룹 12"/>
            <p:cNvGrpSpPr/>
            <p:nvPr/>
          </p:nvGrpSpPr>
          <p:grpSpPr>
            <a:xfrm>
              <a:off x="2045704" y="3346944"/>
              <a:ext cx="2135922" cy="469468"/>
              <a:chOff x="1373504" y="3501702"/>
              <a:chExt cx="2209910" cy="485730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1373504" y="3604832"/>
                <a:ext cx="2118376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1373504" y="3757232"/>
                <a:ext cx="2118376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1373504" y="3914632"/>
                <a:ext cx="2118376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Freeform 304"/>
              <p:cNvSpPr>
                <a:spLocks/>
              </p:cNvSpPr>
              <p:nvPr/>
            </p:nvSpPr>
            <p:spPr bwMode="auto">
              <a:xfrm>
                <a:off x="3461736" y="3501702"/>
                <a:ext cx="71438" cy="468000"/>
              </a:xfrm>
              <a:custGeom>
                <a:avLst/>
                <a:gdLst>
                  <a:gd name="T0" fmla="*/ 45 w 45"/>
                  <a:gd name="T1" fmla="*/ 0 h 181"/>
                  <a:gd name="T2" fmla="*/ 0 w 45"/>
                  <a:gd name="T3" fmla="*/ 45 h 181"/>
                  <a:gd name="T4" fmla="*/ 45 w 45"/>
                  <a:gd name="T5" fmla="*/ 136 h 181"/>
                  <a:gd name="T6" fmla="*/ 0 w 45"/>
                  <a:gd name="T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181">
                    <a:moveTo>
                      <a:pt x="45" y="0"/>
                    </a:moveTo>
                    <a:cubicBezTo>
                      <a:pt x="22" y="11"/>
                      <a:pt x="0" y="22"/>
                      <a:pt x="0" y="45"/>
                    </a:cubicBezTo>
                    <a:cubicBezTo>
                      <a:pt x="0" y="68"/>
                      <a:pt x="45" y="113"/>
                      <a:pt x="45" y="136"/>
                    </a:cubicBezTo>
                    <a:cubicBezTo>
                      <a:pt x="45" y="159"/>
                      <a:pt x="45" y="158"/>
                      <a:pt x="0" y="18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돋움" pitchFamily="50" charset="-127"/>
                </a:endParaRPr>
              </a:p>
            </p:txBody>
          </p:sp>
          <p:sp>
            <p:nvSpPr>
              <p:cNvPr id="32" name="Freeform 304"/>
              <p:cNvSpPr>
                <a:spLocks/>
              </p:cNvSpPr>
              <p:nvPr/>
            </p:nvSpPr>
            <p:spPr bwMode="auto">
              <a:xfrm>
                <a:off x="3511976" y="3519432"/>
                <a:ext cx="71438" cy="468000"/>
              </a:xfrm>
              <a:custGeom>
                <a:avLst/>
                <a:gdLst>
                  <a:gd name="T0" fmla="*/ 45 w 45"/>
                  <a:gd name="T1" fmla="*/ 0 h 181"/>
                  <a:gd name="T2" fmla="*/ 0 w 45"/>
                  <a:gd name="T3" fmla="*/ 45 h 181"/>
                  <a:gd name="T4" fmla="*/ 45 w 45"/>
                  <a:gd name="T5" fmla="*/ 136 h 181"/>
                  <a:gd name="T6" fmla="*/ 0 w 45"/>
                  <a:gd name="T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181">
                    <a:moveTo>
                      <a:pt x="45" y="0"/>
                    </a:moveTo>
                    <a:cubicBezTo>
                      <a:pt x="22" y="11"/>
                      <a:pt x="0" y="22"/>
                      <a:pt x="0" y="45"/>
                    </a:cubicBezTo>
                    <a:cubicBezTo>
                      <a:pt x="0" y="68"/>
                      <a:pt x="45" y="113"/>
                      <a:pt x="45" y="136"/>
                    </a:cubicBezTo>
                    <a:cubicBezTo>
                      <a:pt x="45" y="159"/>
                      <a:pt x="45" y="158"/>
                      <a:pt x="0" y="181"/>
                    </a:cubicBez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돋움" pitchFamily="50" charset="-127"/>
                </a:endParaRPr>
              </a:p>
            </p:txBody>
          </p:sp>
        </p:grpSp>
        <p:sp>
          <p:nvSpPr>
            <p:cNvPr id="34" name="자유형 33"/>
            <p:cNvSpPr/>
            <p:nvPr/>
          </p:nvSpPr>
          <p:spPr>
            <a:xfrm flipV="1">
              <a:off x="2438816" y="3595527"/>
              <a:ext cx="0" cy="765484"/>
            </a:xfrm>
            <a:custGeom>
              <a:avLst/>
              <a:gdLst>
                <a:gd name="connsiteX0" fmla="*/ 0 w 20096"/>
                <a:gd name="connsiteY0" fmla="*/ 0 h 723481"/>
                <a:gd name="connsiteX1" fmla="*/ 20096 w 20096"/>
                <a:gd name="connsiteY1" fmla="*/ 723481 h 72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96" h="723481">
                  <a:moveTo>
                    <a:pt x="0" y="0"/>
                  </a:moveTo>
                  <a:lnTo>
                    <a:pt x="20096" y="723481"/>
                  </a:lnTo>
                </a:path>
              </a:pathLst>
            </a:cu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flipV="1">
              <a:off x="3167354" y="3445005"/>
              <a:ext cx="0" cy="939457"/>
            </a:xfrm>
            <a:custGeom>
              <a:avLst/>
              <a:gdLst>
                <a:gd name="connsiteX0" fmla="*/ 0 w 20096"/>
                <a:gd name="connsiteY0" fmla="*/ 0 h 723481"/>
                <a:gd name="connsiteX1" fmla="*/ 20096 w 20096"/>
                <a:gd name="connsiteY1" fmla="*/ 723481 h 72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96" h="723481">
                  <a:moveTo>
                    <a:pt x="0" y="0"/>
                  </a:moveTo>
                  <a:lnTo>
                    <a:pt x="20096" y="723481"/>
                  </a:lnTo>
                </a:path>
              </a:pathLst>
            </a:cu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flipV="1">
              <a:off x="3834376" y="3445005"/>
              <a:ext cx="0" cy="939457"/>
            </a:xfrm>
            <a:custGeom>
              <a:avLst/>
              <a:gdLst>
                <a:gd name="connsiteX0" fmla="*/ 0 w 20096"/>
                <a:gd name="connsiteY0" fmla="*/ 0 h 723481"/>
                <a:gd name="connsiteX1" fmla="*/ 20096 w 20096"/>
                <a:gd name="connsiteY1" fmla="*/ 723481 h 72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96" h="723481">
                  <a:moveTo>
                    <a:pt x="0" y="0"/>
                  </a:moveTo>
                  <a:lnTo>
                    <a:pt x="20096" y="723481"/>
                  </a:lnTo>
                </a:path>
              </a:pathLst>
            </a:cu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5" descr="01-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0" r="56672" b="6054"/>
            <a:stretch/>
          </p:blipFill>
          <p:spPr bwMode="auto">
            <a:xfrm>
              <a:off x="2327211" y="5026317"/>
              <a:ext cx="488612" cy="41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5" descr="01-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14" r="31160" b="10132"/>
            <a:stretch/>
          </p:blipFill>
          <p:spPr bwMode="auto">
            <a:xfrm>
              <a:off x="3079950" y="5266677"/>
              <a:ext cx="417583" cy="399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5" descr="01-1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30" b="3894"/>
            <a:stretch/>
          </p:blipFill>
          <p:spPr bwMode="auto">
            <a:xfrm>
              <a:off x="3746787" y="5590409"/>
              <a:ext cx="496989" cy="427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자유형 15"/>
            <p:cNvSpPr/>
            <p:nvPr/>
          </p:nvSpPr>
          <p:spPr>
            <a:xfrm flipV="1">
              <a:off x="2330364" y="3750133"/>
              <a:ext cx="0" cy="1565762"/>
            </a:xfrm>
            <a:custGeom>
              <a:avLst/>
              <a:gdLst>
                <a:gd name="connsiteX0" fmla="*/ 0 w 20096"/>
                <a:gd name="connsiteY0" fmla="*/ 0 h 723481"/>
                <a:gd name="connsiteX1" fmla="*/ 20096 w 20096"/>
                <a:gd name="connsiteY1" fmla="*/ 723481 h 72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96" h="723481">
                  <a:moveTo>
                    <a:pt x="0" y="0"/>
                  </a:moveTo>
                  <a:lnTo>
                    <a:pt x="20096" y="723481"/>
                  </a:lnTo>
                </a:path>
              </a:pathLst>
            </a:cu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V="1">
              <a:off x="3058903" y="3599611"/>
              <a:ext cx="0" cy="1948504"/>
            </a:xfrm>
            <a:custGeom>
              <a:avLst/>
              <a:gdLst>
                <a:gd name="connsiteX0" fmla="*/ 0 w 20096"/>
                <a:gd name="connsiteY0" fmla="*/ 0 h 723481"/>
                <a:gd name="connsiteX1" fmla="*/ 20096 w 20096"/>
                <a:gd name="connsiteY1" fmla="*/ 723481 h 72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96" h="723481">
                  <a:moveTo>
                    <a:pt x="0" y="0"/>
                  </a:moveTo>
                  <a:lnTo>
                    <a:pt x="20096" y="723481"/>
                  </a:lnTo>
                </a:path>
              </a:pathLst>
            </a:cu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 flipV="1">
              <a:off x="3732412" y="3744433"/>
              <a:ext cx="0" cy="2122477"/>
            </a:xfrm>
            <a:custGeom>
              <a:avLst/>
              <a:gdLst>
                <a:gd name="connsiteX0" fmla="*/ 0 w 20096"/>
                <a:gd name="connsiteY0" fmla="*/ 0 h 723481"/>
                <a:gd name="connsiteX1" fmla="*/ 20096 w 20096"/>
                <a:gd name="connsiteY1" fmla="*/ 723481 h 72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96" h="723481">
                  <a:moveTo>
                    <a:pt x="0" y="0"/>
                  </a:moveTo>
                  <a:lnTo>
                    <a:pt x="20096" y="723481"/>
                  </a:lnTo>
                </a:path>
              </a:pathLst>
            </a:cu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427487" y="4527088"/>
              <a:ext cx="359341" cy="786666"/>
            </a:xfrm>
            <a:custGeom>
              <a:avLst/>
              <a:gdLst>
                <a:gd name="connsiteX0" fmla="*/ 0 w 371789"/>
                <a:gd name="connsiteY0" fmla="*/ 0 h 813916"/>
                <a:gd name="connsiteX1" fmla="*/ 0 w 371789"/>
                <a:gd name="connsiteY1" fmla="*/ 391885 h 813916"/>
                <a:gd name="connsiteX2" fmla="*/ 371789 w 371789"/>
                <a:gd name="connsiteY2" fmla="*/ 391885 h 813916"/>
                <a:gd name="connsiteX3" fmla="*/ 371789 w 371789"/>
                <a:gd name="connsiteY3" fmla="*/ 813916 h 81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89" h="813916">
                  <a:moveTo>
                    <a:pt x="0" y="0"/>
                  </a:moveTo>
                  <a:lnTo>
                    <a:pt x="0" y="391885"/>
                  </a:lnTo>
                  <a:lnTo>
                    <a:pt x="371789" y="391885"/>
                  </a:lnTo>
                  <a:lnTo>
                    <a:pt x="371789" y="813916"/>
                  </a:lnTo>
                </a:path>
              </a:pathLst>
            </a:cu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3168942" y="4498673"/>
              <a:ext cx="359341" cy="1049440"/>
            </a:xfrm>
            <a:custGeom>
              <a:avLst/>
              <a:gdLst>
                <a:gd name="connsiteX0" fmla="*/ 0 w 371789"/>
                <a:gd name="connsiteY0" fmla="*/ 0 h 813916"/>
                <a:gd name="connsiteX1" fmla="*/ 0 w 371789"/>
                <a:gd name="connsiteY1" fmla="*/ 391885 h 813916"/>
                <a:gd name="connsiteX2" fmla="*/ 371789 w 371789"/>
                <a:gd name="connsiteY2" fmla="*/ 391885 h 813916"/>
                <a:gd name="connsiteX3" fmla="*/ 371789 w 371789"/>
                <a:gd name="connsiteY3" fmla="*/ 813916 h 81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89" h="813916">
                  <a:moveTo>
                    <a:pt x="0" y="0"/>
                  </a:moveTo>
                  <a:lnTo>
                    <a:pt x="0" y="391885"/>
                  </a:lnTo>
                  <a:lnTo>
                    <a:pt x="371789" y="391885"/>
                  </a:lnTo>
                  <a:lnTo>
                    <a:pt x="371789" y="813916"/>
                  </a:lnTo>
                </a:path>
              </a:pathLst>
            </a:cu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3855202" y="4454345"/>
              <a:ext cx="359341" cy="1412566"/>
            </a:xfrm>
            <a:custGeom>
              <a:avLst/>
              <a:gdLst>
                <a:gd name="connsiteX0" fmla="*/ 0 w 371789"/>
                <a:gd name="connsiteY0" fmla="*/ 0 h 813916"/>
                <a:gd name="connsiteX1" fmla="*/ 0 w 371789"/>
                <a:gd name="connsiteY1" fmla="*/ 391885 h 813916"/>
                <a:gd name="connsiteX2" fmla="*/ 371789 w 371789"/>
                <a:gd name="connsiteY2" fmla="*/ 391885 h 813916"/>
                <a:gd name="connsiteX3" fmla="*/ 371789 w 371789"/>
                <a:gd name="connsiteY3" fmla="*/ 813916 h 81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789" h="813916">
                  <a:moveTo>
                    <a:pt x="0" y="0"/>
                  </a:moveTo>
                  <a:lnTo>
                    <a:pt x="0" y="391885"/>
                  </a:lnTo>
                  <a:lnTo>
                    <a:pt x="371789" y="391885"/>
                  </a:lnTo>
                  <a:lnTo>
                    <a:pt x="371789" y="813916"/>
                  </a:lnTo>
                </a:path>
              </a:pathLst>
            </a:cu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Text Box 3"/>
            <p:cNvSpPr txBox="1">
              <a:spLocks noChangeArrowheads="1"/>
            </p:cNvSpPr>
            <p:nvPr/>
          </p:nvSpPr>
          <p:spPr bwMode="auto">
            <a:xfrm>
              <a:off x="1810937" y="3376065"/>
              <a:ext cx="236383" cy="487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eaLnBrk="1" fontAlgn="base" hangingPunct="1">
                <a:lnSpc>
                  <a:spcPts val="6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ko-KR" sz="1100" dirty="0" smtClean="0">
                  <a:solidFill>
                    <a:srgbClr val="000000"/>
                  </a:solidFill>
                  <a:latin typeface="맑은 고딕"/>
                  <a:ea typeface="맑은 고딕"/>
                </a:rPr>
                <a:t>R</a:t>
              </a:r>
            </a:p>
            <a:p>
              <a:pPr eaLnBrk="1" fontAlgn="base" hangingPunct="1">
                <a:lnSpc>
                  <a:spcPts val="6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ko-KR" sz="1100" dirty="0" smtClean="0">
                  <a:solidFill>
                    <a:srgbClr val="000000"/>
                  </a:solidFill>
                  <a:latin typeface="맑은 고딕"/>
                  <a:ea typeface="맑은 고딕"/>
                </a:rPr>
                <a:t>S</a:t>
              </a:r>
            </a:p>
            <a:p>
              <a:pPr eaLnBrk="1" fontAlgn="base" hangingPunct="1">
                <a:lnSpc>
                  <a:spcPts val="6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ko-KR" sz="1100" dirty="0">
                  <a:solidFill>
                    <a:srgbClr val="000000"/>
                  </a:solidFill>
                  <a:latin typeface="맑은 고딕"/>
                  <a:ea typeface="맑은 고딕"/>
                </a:rPr>
                <a:t>T</a:t>
              </a:r>
              <a:endPara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9" name="Text Box 3"/>
            <p:cNvSpPr txBox="1">
              <a:spLocks noChangeArrowheads="1"/>
            </p:cNvSpPr>
            <p:nvPr/>
          </p:nvSpPr>
          <p:spPr bwMode="auto">
            <a:xfrm>
              <a:off x="1210799" y="4366970"/>
              <a:ext cx="1190913" cy="180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algn="ctr" eaLnBrk="1" fontAlgn="base" hangingPunct="1">
                <a:lnSpc>
                  <a:spcPts val="6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100" dirty="0" smtClean="0">
                  <a:solidFill>
                    <a:srgbClr val="000000"/>
                  </a:solidFill>
                  <a:latin typeface="맑은 고딕"/>
                  <a:ea typeface="맑은 고딕"/>
                </a:rPr>
                <a:t>電力調節器</a:t>
              </a:r>
              <a:endParaRPr lang="en-US" altLang="ko-KR" sz="1100" dirty="0" smtClean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0" name="Text Box 3"/>
            <p:cNvSpPr txBox="1">
              <a:spLocks noChangeArrowheads="1"/>
            </p:cNvSpPr>
            <p:nvPr/>
          </p:nvSpPr>
          <p:spPr bwMode="auto">
            <a:xfrm>
              <a:off x="2137120" y="5405032"/>
              <a:ext cx="857473" cy="174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algn="ctr" eaLnBrk="1" fontAlgn="base" hangingPunct="1">
                <a:lnSpc>
                  <a:spcPts val="6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ko-KR" sz="1100" dirty="0" smtClean="0">
                  <a:solidFill>
                    <a:srgbClr val="000000"/>
                  </a:solidFill>
                  <a:latin typeface="맑은 고딕"/>
                  <a:ea typeface="맑은 고딕"/>
                </a:rPr>
                <a:t>Heater</a:t>
              </a:r>
            </a:p>
          </p:txBody>
        </p:sp>
        <p:sp>
          <p:nvSpPr>
            <p:cNvPr id="61" name="Text Box 3"/>
            <p:cNvSpPr txBox="1">
              <a:spLocks noChangeArrowheads="1"/>
            </p:cNvSpPr>
            <p:nvPr/>
          </p:nvSpPr>
          <p:spPr bwMode="auto">
            <a:xfrm>
              <a:off x="1069998" y="3526330"/>
              <a:ext cx="857473" cy="174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algn="ctr" eaLnBrk="1" fontAlgn="base" hangingPunct="1">
                <a:lnSpc>
                  <a:spcPts val="6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ko-KR" sz="1100" dirty="0" smtClean="0">
                  <a:solidFill>
                    <a:srgbClr val="000000"/>
                  </a:solidFill>
                  <a:latin typeface="맑은 고딕"/>
                  <a:ea typeface="맑은 고딕"/>
                </a:rPr>
                <a:t>Power</a:t>
              </a: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2202705" y="5034225"/>
              <a:ext cx="2118088" cy="1055076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자유형 3"/>
            <p:cNvSpPr/>
            <p:nvPr/>
          </p:nvSpPr>
          <p:spPr>
            <a:xfrm>
              <a:off x="1165610" y="5104563"/>
              <a:ext cx="1406769" cy="673239"/>
            </a:xfrm>
            <a:custGeom>
              <a:avLst/>
              <a:gdLst>
                <a:gd name="connsiteX0" fmla="*/ 1406769 w 1406769"/>
                <a:gd name="connsiteY0" fmla="*/ 703385 h 703385"/>
                <a:gd name="connsiteX1" fmla="*/ 0 w 1406769"/>
                <a:gd name="connsiteY1" fmla="*/ 703385 h 703385"/>
                <a:gd name="connsiteX2" fmla="*/ 0 w 1406769"/>
                <a:gd name="connsiteY2" fmla="*/ 0 h 70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6769" h="703385">
                  <a:moveTo>
                    <a:pt x="1406769" y="703385"/>
                  </a:moveTo>
                  <a:lnTo>
                    <a:pt x="0" y="70338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030A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2207456" y="5852011"/>
              <a:ext cx="115747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algn="ctr" eaLnBrk="1" fontAlgn="base" hangingPunct="1">
                <a:lnSpc>
                  <a:spcPts val="6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ko-KR" sz="1100" dirty="0" smtClean="0">
                  <a:solidFill>
                    <a:srgbClr val="000000"/>
                  </a:solidFill>
                  <a:latin typeface="맑은 고딕"/>
                  <a:ea typeface="맑은 고딕"/>
                </a:rPr>
                <a:t>Temp Sensor</a:t>
              </a:r>
            </a:p>
          </p:txBody>
        </p:sp>
        <p:cxnSp>
          <p:nvCxnSpPr>
            <p:cNvPr id="48" name="직선 연결선 47"/>
            <p:cNvCxnSpPr/>
            <p:nvPr/>
          </p:nvCxnSpPr>
          <p:spPr>
            <a:xfrm flipV="1">
              <a:off x="1366857" y="4547631"/>
              <a:ext cx="1034855" cy="527506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705" y="4312809"/>
              <a:ext cx="474421" cy="469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 flipV="1">
              <a:off x="1363456" y="4521759"/>
              <a:ext cx="1726921" cy="548449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167" y="4312809"/>
              <a:ext cx="474421" cy="469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직선 연결선 8"/>
            <p:cNvCxnSpPr/>
            <p:nvPr/>
          </p:nvCxnSpPr>
          <p:spPr>
            <a:xfrm flipV="1">
              <a:off x="1363456" y="4521759"/>
              <a:ext cx="2444871" cy="548449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707" y="4291499"/>
              <a:ext cx="474421" cy="469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347" y="4824522"/>
              <a:ext cx="801151" cy="491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 Box 3"/>
            <p:cNvSpPr txBox="1">
              <a:spLocks noChangeArrowheads="1"/>
            </p:cNvSpPr>
            <p:nvPr/>
          </p:nvSpPr>
          <p:spPr bwMode="auto">
            <a:xfrm>
              <a:off x="766974" y="4698389"/>
              <a:ext cx="76226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algn="ctr" eaLnBrk="1" fontAlgn="base" hangingPunct="1">
                <a:lnSpc>
                  <a:spcPts val="6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ko-KR" sz="1100" dirty="0" smtClean="0">
                  <a:solidFill>
                    <a:srgbClr val="000000"/>
                  </a:solidFill>
                  <a:latin typeface="맑은 고딕"/>
                  <a:ea typeface="맑은 고딕"/>
                </a:rPr>
                <a:t>PLC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323850" y="762000"/>
            <a:ext cx="820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3-4. Burner</a:t>
            </a:r>
            <a:endParaRPr lang="ko-KR" altLang="en-US" sz="1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9552" y="1097111"/>
            <a:ext cx="8136903" cy="149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285750" indent="-285750"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燃燒的定義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可燃性物質與空氣中的氧氣反應發出熱和光而氧化的現象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燃燒反應的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要素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可燃性燃料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氧氣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點火源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發火點以上的溫度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燃燒反應式</a:t>
            </a: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42" y="1856200"/>
            <a:ext cx="1489962" cy="114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88" y="2512992"/>
            <a:ext cx="35623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그림 13" descr="Flame_Test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81" y="1670166"/>
            <a:ext cx="793527" cy="132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그룹 36"/>
          <p:cNvGrpSpPr>
            <a:grpSpLocks noChangeAspect="1"/>
          </p:cNvGrpSpPr>
          <p:nvPr/>
        </p:nvGrpSpPr>
        <p:grpSpPr>
          <a:xfrm>
            <a:off x="1006918" y="3468946"/>
            <a:ext cx="4019102" cy="2700700"/>
            <a:chOff x="971600" y="3645024"/>
            <a:chExt cx="4310844" cy="2896741"/>
          </a:xfrm>
        </p:grpSpPr>
        <p:grpSp>
          <p:nvGrpSpPr>
            <p:cNvPr id="14" name="그룹 57"/>
            <p:cNvGrpSpPr/>
            <p:nvPr/>
          </p:nvGrpSpPr>
          <p:grpSpPr>
            <a:xfrm>
              <a:off x="3079171" y="3691310"/>
              <a:ext cx="2203273" cy="2592288"/>
              <a:chOff x="4743479" y="1989765"/>
              <a:chExt cx="2060769" cy="2447347"/>
            </a:xfrm>
          </p:grpSpPr>
          <p:grpSp>
            <p:nvGrpSpPr>
              <p:cNvPr id="15" name="그룹 33"/>
              <p:cNvGrpSpPr/>
              <p:nvPr/>
            </p:nvGrpSpPr>
            <p:grpSpPr>
              <a:xfrm>
                <a:off x="4752083" y="1989765"/>
                <a:ext cx="2052165" cy="2447347"/>
                <a:chOff x="4824091" y="2132857"/>
                <a:chExt cx="2340197" cy="2519355"/>
              </a:xfrm>
            </p:grpSpPr>
            <p:pic>
              <p:nvPicPr>
                <p:cNvPr id="19" name="그림 18" descr="LOW NOX BURNER.jp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091" y="2654960"/>
                  <a:ext cx="2340197" cy="1997252"/>
                </a:xfrm>
                <a:prstGeom prst="rect">
                  <a:avLst/>
                </a:prstGeom>
              </p:spPr>
            </p:pic>
            <p:grpSp>
              <p:nvGrpSpPr>
                <p:cNvPr id="20" name="그룹 23"/>
                <p:cNvGrpSpPr>
                  <a:grpSpLocks/>
                </p:cNvGrpSpPr>
                <p:nvPr/>
              </p:nvGrpSpPr>
              <p:grpSpPr bwMode="auto">
                <a:xfrm>
                  <a:off x="6007550" y="2132857"/>
                  <a:ext cx="616740" cy="1224136"/>
                  <a:chOff x="7752827" y="4071942"/>
                  <a:chExt cx="214314" cy="1500198"/>
                </a:xfrm>
                <a:effectLst>
                  <a:outerShdw blurRad="50800" dist="50800" dir="5400000" algn="ctr" rotWithShape="0">
                    <a:srgbClr val="000000">
                      <a:alpha val="64000"/>
                    </a:srgbClr>
                  </a:outerShdw>
                </a:effectLst>
              </p:grpSpPr>
              <p:sp>
                <p:nvSpPr>
                  <p:cNvPr id="25" name="Freeform 6"/>
                  <p:cNvSpPr>
                    <a:spLocks noChangeAspect="1"/>
                  </p:cNvSpPr>
                  <p:nvPr/>
                </p:nvSpPr>
                <p:spPr bwMode="auto">
                  <a:xfrm>
                    <a:off x="7752827" y="4071942"/>
                    <a:ext cx="214314" cy="1500198"/>
                  </a:xfrm>
                  <a:custGeom>
                    <a:avLst/>
                    <a:gdLst>
                      <a:gd name="T0" fmla="*/ 2147483647 w 43"/>
                      <a:gd name="T1" fmla="*/ 2147483647 h 118"/>
                      <a:gd name="T2" fmla="*/ 2147483647 w 43"/>
                      <a:gd name="T3" fmla="*/ 2147483647 h 118"/>
                      <a:gd name="T4" fmla="*/ 2147483647 w 43"/>
                      <a:gd name="T5" fmla="*/ 2147483647 h 118"/>
                      <a:gd name="T6" fmla="*/ 2147483647 w 43"/>
                      <a:gd name="T7" fmla="*/ 2147483647 h 118"/>
                      <a:gd name="T8" fmla="*/ 2147483647 w 43"/>
                      <a:gd name="T9" fmla="*/ 2147483647 h 118"/>
                      <a:gd name="T10" fmla="*/ 2147483647 w 43"/>
                      <a:gd name="T11" fmla="*/ 2147483647 h 118"/>
                      <a:gd name="T12" fmla="*/ 2147483647 w 43"/>
                      <a:gd name="T13" fmla="*/ 2147483647 h 118"/>
                      <a:gd name="T14" fmla="*/ 2147483647 w 43"/>
                      <a:gd name="T15" fmla="*/ 2147483647 h 118"/>
                      <a:gd name="T16" fmla="*/ 2147483647 w 43"/>
                      <a:gd name="T17" fmla="*/ 2147483647 h 118"/>
                      <a:gd name="T18" fmla="*/ 2147483647 w 43"/>
                      <a:gd name="T19" fmla="*/ 0 h 118"/>
                      <a:gd name="T20" fmla="*/ 2147483647 w 43"/>
                      <a:gd name="T21" fmla="*/ 2147483647 h 118"/>
                      <a:gd name="T22" fmla="*/ 2147483647 w 43"/>
                      <a:gd name="T23" fmla="*/ 2147483647 h 118"/>
                      <a:gd name="T24" fmla="*/ 2147483647 w 43"/>
                      <a:gd name="T25" fmla="*/ 2147483647 h 118"/>
                      <a:gd name="T26" fmla="*/ 2147483647 w 43"/>
                      <a:gd name="T27" fmla="*/ 2147483647 h 118"/>
                      <a:gd name="T28" fmla="*/ 2147483647 w 43"/>
                      <a:gd name="T29" fmla="*/ 2147483647 h 118"/>
                      <a:gd name="T30" fmla="*/ 2147483647 w 43"/>
                      <a:gd name="T31" fmla="*/ 2147483647 h 118"/>
                      <a:gd name="T32" fmla="*/ 2147483647 w 43"/>
                      <a:gd name="T33" fmla="*/ 2147483647 h 118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43"/>
                      <a:gd name="T52" fmla="*/ 0 h 118"/>
                      <a:gd name="T53" fmla="*/ 43 w 43"/>
                      <a:gd name="T54" fmla="*/ 118 h 118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43" h="118">
                        <a:moveTo>
                          <a:pt x="12" y="116"/>
                        </a:moveTo>
                        <a:cubicBezTo>
                          <a:pt x="11" y="112"/>
                          <a:pt x="9" y="108"/>
                          <a:pt x="7" y="104"/>
                        </a:cubicBezTo>
                        <a:cubicBezTo>
                          <a:pt x="9" y="100"/>
                          <a:pt x="5" y="94"/>
                          <a:pt x="3" y="90"/>
                        </a:cubicBezTo>
                        <a:cubicBezTo>
                          <a:pt x="0" y="72"/>
                          <a:pt x="0" y="55"/>
                          <a:pt x="8" y="39"/>
                        </a:cubicBezTo>
                        <a:cubicBezTo>
                          <a:pt x="10" y="34"/>
                          <a:pt x="11" y="31"/>
                          <a:pt x="12" y="26"/>
                        </a:cubicBezTo>
                        <a:cubicBezTo>
                          <a:pt x="13" y="23"/>
                          <a:pt x="15" y="17"/>
                          <a:pt x="15" y="17"/>
                        </a:cubicBezTo>
                        <a:cubicBezTo>
                          <a:pt x="17" y="22"/>
                          <a:pt x="21" y="25"/>
                          <a:pt x="22" y="31"/>
                        </a:cubicBezTo>
                        <a:cubicBezTo>
                          <a:pt x="22" y="33"/>
                          <a:pt x="23" y="38"/>
                          <a:pt x="23" y="36"/>
                        </a:cubicBezTo>
                        <a:cubicBezTo>
                          <a:pt x="23" y="31"/>
                          <a:pt x="22" y="25"/>
                          <a:pt x="21" y="20"/>
                        </a:cubicBezTo>
                        <a:cubicBezTo>
                          <a:pt x="22" y="13"/>
                          <a:pt x="24" y="0"/>
                          <a:pt x="24" y="0"/>
                        </a:cubicBezTo>
                        <a:cubicBezTo>
                          <a:pt x="25" y="3"/>
                          <a:pt x="27" y="5"/>
                          <a:pt x="28" y="8"/>
                        </a:cubicBezTo>
                        <a:cubicBezTo>
                          <a:pt x="28" y="9"/>
                          <a:pt x="29" y="10"/>
                          <a:pt x="29" y="10"/>
                        </a:cubicBezTo>
                        <a:cubicBezTo>
                          <a:pt x="30" y="22"/>
                          <a:pt x="30" y="34"/>
                          <a:pt x="34" y="45"/>
                        </a:cubicBezTo>
                        <a:cubicBezTo>
                          <a:pt x="37" y="53"/>
                          <a:pt x="41" y="58"/>
                          <a:pt x="43" y="68"/>
                        </a:cubicBezTo>
                        <a:cubicBezTo>
                          <a:pt x="42" y="85"/>
                          <a:pt x="41" y="101"/>
                          <a:pt x="36" y="117"/>
                        </a:cubicBezTo>
                        <a:cubicBezTo>
                          <a:pt x="28" y="115"/>
                          <a:pt x="23" y="115"/>
                          <a:pt x="15" y="116"/>
                        </a:cubicBezTo>
                        <a:cubicBezTo>
                          <a:pt x="13" y="117"/>
                          <a:pt x="14" y="118"/>
                          <a:pt x="12" y="116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ko-KR" altLang="en-US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26" name="Freeform 8"/>
                  <p:cNvSpPr>
                    <a:spLocks noChangeAspect="1"/>
                  </p:cNvSpPr>
                  <p:nvPr/>
                </p:nvSpPr>
                <p:spPr bwMode="auto">
                  <a:xfrm>
                    <a:off x="7790686" y="4708140"/>
                    <a:ext cx="143788" cy="864000"/>
                  </a:xfrm>
                  <a:custGeom>
                    <a:avLst/>
                    <a:gdLst>
                      <a:gd name="T0" fmla="*/ 2147483647 w 117"/>
                      <a:gd name="T1" fmla="*/ 2147483647 h 496"/>
                      <a:gd name="T2" fmla="*/ 2147483647 w 117"/>
                      <a:gd name="T3" fmla="*/ 2147483647 h 496"/>
                      <a:gd name="T4" fmla="*/ 2147483647 w 117"/>
                      <a:gd name="T5" fmla="*/ 2147483647 h 496"/>
                      <a:gd name="T6" fmla="*/ 2147483647 w 117"/>
                      <a:gd name="T7" fmla="*/ 2147483647 h 496"/>
                      <a:gd name="T8" fmla="*/ 2147483647 w 117"/>
                      <a:gd name="T9" fmla="*/ 2147483647 h 496"/>
                      <a:gd name="T10" fmla="*/ 2147483647 w 117"/>
                      <a:gd name="T11" fmla="*/ 2147483647 h 496"/>
                      <a:gd name="T12" fmla="*/ 2147483647 w 117"/>
                      <a:gd name="T13" fmla="*/ 2147483647 h 496"/>
                      <a:gd name="T14" fmla="*/ 2147483647 w 117"/>
                      <a:gd name="T15" fmla="*/ 2147483647 h 496"/>
                      <a:gd name="T16" fmla="*/ 2147483647 w 117"/>
                      <a:gd name="T17" fmla="*/ 2147483647 h 496"/>
                      <a:gd name="T18" fmla="*/ 2147483647 w 117"/>
                      <a:gd name="T19" fmla="*/ 2147483647 h 496"/>
                      <a:gd name="T20" fmla="*/ 2147483647 w 117"/>
                      <a:gd name="T21" fmla="*/ 2147483647 h 496"/>
                      <a:gd name="T22" fmla="*/ 2147483647 w 117"/>
                      <a:gd name="T23" fmla="*/ 2147483647 h 496"/>
                      <a:gd name="T24" fmla="*/ 2147483647 w 117"/>
                      <a:gd name="T25" fmla="*/ 2147483647 h 496"/>
                      <a:gd name="T26" fmla="*/ 2147483647 w 117"/>
                      <a:gd name="T27" fmla="*/ 2147483647 h 496"/>
                      <a:gd name="T28" fmla="*/ 2147483647 w 117"/>
                      <a:gd name="T29" fmla="*/ 2147483647 h 496"/>
                      <a:gd name="T30" fmla="*/ 2147483647 w 117"/>
                      <a:gd name="T31" fmla="*/ 2147483647 h 496"/>
                      <a:gd name="T32" fmla="*/ 2147483647 w 117"/>
                      <a:gd name="T33" fmla="*/ 2147483647 h 49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17"/>
                      <a:gd name="T52" fmla="*/ 0 h 496"/>
                      <a:gd name="T53" fmla="*/ 117 w 117"/>
                      <a:gd name="T54" fmla="*/ 496 h 49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17" h="496">
                        <a:moveTo>
                          <a:pt x="38" y="487"/>
                        </a:moveTo>
                        <a:cubicBezTo>
                          <a:pt x="35" y="468"/>
                          <a:pt x="30" y="450"/>
                          <a:pt x="25" y="431"/>
                        </a:cubicBezTo>
                        <a:cubicBezTo>
                          <a:pt x="30" y="413"/>
                          <a:pt x="20" y="385"/>
                          <a:pt x="15" y="367"/>
                        </a:cubicBezTo>
                        <a:cubicBezTo>
                          <a:pt x="7" y="284"/>
                          <a:pt x="0" y="235"/>
                          <a:pt x="20" y="161"/>
                        </a:cubicBezTo>
                        <a:cubicBezTo>
                          <a:pt x="26" y="138"/>
                          <a:pt x="31" y="128"/>
                          <a:pt x="34" y="105"/>
                        </a:cubicBezTo>
                        <a:cubicBezTo>
                          <a:pt x="36" y="91"/>
                          <a:pt x="46" y="65"/>
                          <a:pt x="46" y="65"/>
                        </a:cubicBezTo>
                        <a:cubicBezTo>
                          <a:pt x="36" y="89"/>
                          <a:pt x="60" y="1"/>
                          <a:pt x="62" y="29"/>
                        </a:cubicBezTo>
                        <a:cubicBezTo>
                          <a:pt x="62" y="38"/>
                          <a:pt x="62" y="32"/>
                          <a:pt x="62" y="23"/>
                        </a:cubicBezTo>
                        <a:cubicBezTo>
                          <a:pt x="62" y="0"/>
                          <a:pt x="70" y="45"/>
                          <a:pt x="64" y="35"/>
                        </a:cubicBezTo>
                        <a:cubicBezTo>
                          <a:pt x="66" y="3"/>
                          <a:pt x="74" y="61"/>
                          <a:pt x="74" y="61"/>
                        </a:cubicBezTo>
                        <a:cubicBezTo>
                          <a:pt x="77" y="75"/>
                          <a:pt x="81" y="89"/>
                          <a:pt x="84" y="103"/>
                        </a:cubicBezTo>
                        <a:cubicBezTo>
                          <a:pt x="84" y="107"/>
                          <a:pt x="88" y="127"/>
                          <a:pt x="88" y="127"/>
                        </a:cubicBezTo>
                        <a:cubicBezTo>
                          <a:pt x="91" y="182"/>
                          <a:pt x="84" y="109"/>
                          <a:pt x="94" y="159"/>
                        </a:cubicBezTo>
                        <a:cubicBezTo>
                          <a:pt x="102" y="196"/>
                          <a:pt x="112" y="219"/>
                          <a:pt x="117" y="265"/>
                        </a:cubicBezTo>
                        <a:cubicBezTo>
                          <a:pt x="114" y="344"/>
                          <a:pt x="112" y="418"/>
                          <a:pt x="99" y="491"/>
                        </a:cubicBezTo>
                        <a:cubicBezTo>
                          <a:pt x="79" y="482"/>
                          <a:pt x="66" y="482"/>
                          <a:pt x="45" y="487"/>
                        </a:cubicBezTo>
                        <a:cubicBezTo>
                          <a:pt x="40" y="491"/>
                          <a:pt x="43" y="496"/>
                          <a:pt x="38" y="487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ko-KR" altLang="en-US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27" name="Freeform 9"/>
                  <p:cNvSpPr>
                    <a:spLocks noChangeAspect="1"/>
                  </p:cNvSpPr>
                  <p:nvPr/>
                </p:nvSpPr>
                <p:spPr bwMode="auto">
                  <a:xfrm>
                    <a:off x="7821303" y="5085135"/>
                    <a:ext cx="77035" cy="460415"/>
                  </a:xfrm>
                  <a:custGeom>
                    <a:avLst/>
                    <a:gdLst>
                      <a:gd name="T0" fmla="*/ 2147483647 w 117"/>
                      <a:gd name="T1" fmla="*/ 2147483647 h 496"/>
                      <a:gd name="T2" fmla="*/ 2147483647 w 117"/>
                      <a:gd name="T3" fmla="*/ 2147483647 h 496"/>
                      <a:gd name="T4" fmla="*/ 2147483647 w 117"/>
                      <a:gd name="T5" fmla="*/ 2147483647 h 496"/>
                      <a:gd name="T6" fmla="*/ 2147483647 w 117"/>
                      <a:gd name="T7" fmla="*/ 2147483647 h 496"/>
                      <a:gd name="T8" fmla="*/ 2147483647 w 117"/>
                      <a:gd name="T9" fmla="*/ 2147483647 h 496"/>
                      <a:gd name="T10" fmla="*/ 2147483647 w 117"/>
                      <a:gd name="T11" fmla="*/ 2147483647 h 496"/>
                      <a:gd name="T12" fmla="*/ 2147483647 w 117"/>
                      <a:gd name="T13" fmla="*/ 2147483647 h 496"/>
                      <a:gd name="T14" fmla="*/ 2147483647 w 117"/>
                      <a:gd name="T15" fmla="*/ 2147483647 h 496"/>
                      <a:gd name="T16" fmla="*/ 2147483647 w 117"/>
                      <a:gd name="T17" fmla="*/ 2147483647 h 496"/>
                      <a:gd name="T18" fmla="*/ 2147483647 w 117"/>
                      <a:gd name="T19" fmla="*/ 2147483647 h 496"/>
                      <a:gd name="T20" fmla="*/ 2147483647 w 117"/>
                      <a:gd name="T21" fmla="*/ 2147483647 h 496"/>
                      <a:gd name="T22" fmla="*/ 2147483647 w 117"/>
                      <a:gd name="T23" fmla="*/ 2147483647 h 496"/>
                      <a:gd name="T24" fmla="*/ 2147483647 w 117"/>
                      <a:gd name="T25" fmla="*/ 2147483647 h 496"/>
                      <a:gd name="T26" fmla="*/ 2147483647 w 117"/>
                      <a:gd name="T27" fmla="*/ 2147483647 h 496"/>
                      <a:gd name="T28" fmla="*/ 2147483647 w 117"/>
                      <a:gd name="T29" fmla="*/ 2147483647 h 496"/>
                      <a:gd name="T30" fmla="*/ 2147483647 w 117"/>
                      <a:gd name="T31" fmla="*/ 2147483647 h 496"/>
                      <a:gd name="T32" fmla="*/ 2147483647 w 117"/>
                      <a:gd name="T33" fmla="*/ 2147483647 h 49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17"/>
                      <a:gd name="T52" fmla="*/ 0 h 496"/>
                      <a:gd name="T53" fmla="*/ 117 w 117"/>
                      <a:gd name="T54" fmla="*/ 496 h 49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17" h="496">
                        <a:moveTo>
                          <a:pt x="38" y="487"/>
                        </a:moveTo>
                        <a:cubicBezTo>
                          <a:pt x="35" y="468"/>
                          <a:pt x="30" y="450"/>
                          <a:pt x="25" y="431"/>
                        </a:cubicBezTo>
                        <a:cubicBezTo>
                          <a:pt x="30" y="413"/>
                          <a:pt x="20" y="385"/>
                          <a:pt x="15" y="367"/>
                        </a:cubicBezTo>
                        <a:cubicBezTo>
                          <a:pt x="7" y="284"/>
                          <a:pt x="0" y="235"/>
                          <a:pt x="20" y="161"/>
                        </a:cubicBezTo>
                        <a:cubicBezTo>
                          <a:pt x="26" y="138"/>
                          <a:pt x="31" y="128"/>
                          <a:pt x="34" y="105"/>
                        </a:cubicBezTo>
                        <a:cubicBezTo>
                          <a:pt x="36" y="91"/>
                          <a:pt x="46" y="65"/>
                          <a:pt x="46" y="65"/>
                        </a:cubicBezTo>
                        <a:cubicBezTo>
                          <a:pt x="36" y="89"/>
                          <a:pt x="60" y="1"/>
                          <a:pt x="62" y="29"/>
                        </a:cubicBezTo>
                        <a:cubicBezTo>
                          <a:pt x="62" y="38"/>
                          <a:pt x="62" y="32"/>
                          <a:pt x="62" y="23"/>
                        </a:cubicBezTo>
                        <a:cubicBezTo>
                          <a:pt x="62" y="0"/>
                          <a:pt x="70" y="45"/>
                          <a:pt x="64" y="35"/>
                        </a:cubicBezTo>
                        <a:cubicBezTo>
                          <a:pt x="66" y="3"/>
                          <a:pt x="74" y="61"/>
                          <a:pt x="74" y="61"/>
                        </a:cubicBezTo>
                        <a:cubicBezTo>
                          <a:pt x="77" y="75"/>
                          <a:pt x="81" y="89"/>
                          <a:pt x="84" y="103"/>
                        </a:cubicBezTo>
                        <a:cubicBezTo>
                          <a:pt x="84" y="107"/>
                          <a:pt x="88" y="127"/>
                          <a:pt x="88" y="127"/>
                        </a:cubicBezTo>
                        <a:cubicBezTo>
                          <a:pt x="91" y="182"/>
                          <a:pt x="84" y="109"/>
                          <a:pt x="94" y="159"/>
                        </a:cubicBezTo>
                        <a:cubicBezTo>
                          <a:pt x="102" y="196"/>
                          <a:pt x="112" y="219"/>
                          <a:pt x="117" y="265"/>
                        </a:cubicBezTo>
                        <a:cubicBezTo>
                          <a:pt x="114" y="344"/>
                          <a:pt x="112" y="418"/>
                          <a:pt x="99" y="491"/>
                        </a:cubicBezTo>
                        <a:cubicBezTo>
                          <a:pt x="79" y="482"/>
                          <a:pt x="66" y="482"/>
                          <a:pt x="45" y="487"/>
                        </a:cubicBezTo>
                        <a:cubicBezTo>
                          <a:pt x="40" y="491"/>
                          <a:pt x="43" y="496"/>
                          <a:pt x="38" y="487"/>
                        </a:cubicBezTo>
                        <a:close/>
                      </a:path>
                    </a:pathLst>
                  </a:custGeom>
                  <a:solidFill>
                    <a:srgbClr val="66FF3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ko-KR" altLang="en-US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grpSp>
              <p:nvGrpSpPr>
                <p:cNvPr id="21" name="그룹 32"/>
                <p:cNvGrpSpPr/>
                <p:nvPr/>
              </p:nvGrpSpPr>
              <p:grpSpPr>
                <a:xfrm rot="5400000">
                  <a:off x="6012223" y="3061531"/>
                  <a:ext cx="144016" cy="504057"/>
                  <a:chOff x="5148053" y="1709788"/>
                  <a:chExt cx="288032" cy="648073"/>
                </a:xfrm>
              </p:grpSpPr>
              <p:sp>
                <p:nvSpPr>
                  <p:cNvPr id="22" name="Freeform 6"/>
                  <p:cNvSpPr>
                    <a:spLocks noChangeAspect="1"/>
                  </p:cNvSpPr>
                  <p:nvPr/>
                </p:nvSpPr>
                <p:spPr bwMode="auto">
                  <a:xfrm>
                    <a:off x="5148053" y="1709788"/>
                    <a:ext cx="288032" cy="648072"/>
                  </a:xfrm>
                  <a:custGeom>
                    <a:avLst/>
                    <a:gdLst>
                      <a:gd name="T0" fmla="*/ 2147483647 w 43"/>
                      <a:gd name="T1" fmla="*/ 2147483647 h 118"/>
                      <a:gd name="T2" fmla="*/ 2147483647 w 43"/>
                      <a:gd name="T3" fmla="*/ 2147483647 h 118"/>
                      <a:gd name="T4" fmla="*/ 2147483647 w 43"/>
                      <a:gd name="T5" fmla="*/ 2147483647 h 118"/>
                      <a:gd name="T6" fmla="*/ 2147483647 w 43"/>
                      <a:gd name="T7" fmla="*/ 2147483647 h 118"/>
                      <a:gd name="T8" fmla="*/ 2147483647 w 43"/>
                      <a:gd name="T9" fmla="*/ 2147483647 h 118"/>
                      <a:gd name="T10" fmla="*/ 2147483647 w 43"/>
                      <a:gd name="T11" fmla="*/ 2147483647 h 118"/>
                      <a:gd name="T12" fmla="*/ 2147483647 w 43"/>
                      <a:gd name="T13" fmla="*/ 2147483647 h 118"/>
                      <a:gd name="T14" fmla="*/ 2147483647 w 43"/>
                      <a:gd name="T15" fmla="*/ 2147483647 h 118"/>
                      <a:gd name="T16" fmla="*/ 2147483647 w 43"/>
                      <a:gd name="T17" fmla="*/ 2147483647 h 118"/>
                      <a:gd name="T18" fmla="*/ 2147483647 w 43"/>
                      <a:gd name="T19" fmla="*/ 0 h 118"/>
                      <a:gd name="T20" fmla="*/ 2147483647 w 43"/>
                      <a:gd name="T21" fmla="*/ 2147483647 h 118"/>
                      <a:gd name="T22" fmla="*/ 2147483647 w 43"/>
                      <a:gd name="T23" fmla="*/ 2147483647 h 118"/>
                      <a:gd name="T24" fmla="*/ 2147483647 w 43"/>
                      <a:gd name="T25" fmla="*/ 2147483647 h 118"/>
                      <a:gd name="T26" fmla="*/ 2147483647 w 43"/>
                      <a:gd name="T27" fmla="*/ 2147483647 h 118"/>
                      <a:gd name="T28" fmla="*/ 2147483647 w 43"/>
                      <a:gd name="T29" fmla="*/ 2147483647 h 118"/>
                      <a:gd name="T30" fmla="*/ 2147483647 w 43"/>
                      <a:gd name="T31" fmla="*/ 2147483647 h 118"/>
                      <a:gd name="T32" fmla="*/ 2147483647 w 43"/>
                      <a:gd name="T33" fmla="*/ 2147483647 h 118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43"/>
                      <a:gd name="T52" fmla="*/ 0 h 118"/>
                      <a:gd name="T53" fmla="*/ 43 w 43"/>
                      <a:gd name="T54" fmla="*/ 118 h 118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43" h="118">
                        <a:moveTo>
                          <a:pt x="12" y="116"/>
                        </a:moveTo>
                        <a:cubicBezTo>
                          <a:pt x="11" y="112"/>
                          <a:pt x="9" y="108"/>
                          <a:pt x="7" y="104"/>
                        </a:cubicBezTo>
                        <a:cubicBezTo>
                          <a:pt x="9" y="100"/>
                          <a:pt x="5" y="94"/>
                          <a:pt x="3" y="90"/>
                        </a:cubicBezTo>
                        <a:cubicBezTo>
                          <a:pt x="0" y="72"/>
                          <a:pt x="0" y="55"/>
                          <a:pt x="8" y="39"/>
                        </a:cubicBezTo>
                        <a:cubicBezTo>
                          <a:pt x="10" y="34"/>
                          <a:pt x="11" y="31"/>
                          <a:pt x="12" y="26"/>
                        </a:cubicBezTo>
                        <a:cubicBezTo>
                          <a:pt x="13" y="23"/>
                          <a:pt x="15" y="17"/>
                          <a:pt x="15" y="17"/>
                        </a:cubicBezTo>
                        <a:cubicBezTo>
                          <a:pt x="17" y="22"/>
                          <a:pt x="21" y="25"/>
                          <a:pt x="22" y="31"/>
                        </a:cubicBezTo>
                        <a:cubicBezTo>
                          <a:pt x="22" y="33"/>
                          <a:pt x="23" y="38"/>
                          <a:pt x="23" y="36"/>
                        </a:cubicBezTo>
                        <a:cubicBezTo>
                          <a:pt x="23" y="31"/>
                          <a:pt x="22" y="25"/>
                          <a:pt x="21" y="20"/>
                        </a:cubicBezTo>
                        <a:cubicBezTo>
                          <a:pt x="22" y="13"/>
                          <a:pt x="24" y="0"/>
                          <a:pt x="24" y="0"/>
                        </a:cubicBezTo>
                        <a:cubicBezTo>
                          <a:pt x="25" y="3"/>
                          <a:pt x="27" y="5"/>
                          <a:pt x="28" y="8"/>
                        </a:cubicBezTo>
                        <a:cubicBezTo>
                          <a:pt x="28" y="9"/>
                          <a:pt x="29" y="10"/>
                          <a:pt x="29" y="10"/>
                        </a:cubicBezTo>
                        <a:cubicBezTo>
                          <a:pt x="30" y="22"/>
                          <a:pt x="30" y="34"/>
                          <a:pt x="34" y="45"/>
                        </a:cubicBezTo>
                        <a:cubicBezTo>
                          <a:pt x="37" y="53"/>
                          <a:pt x="41" y="58"/>
                          <a:pt x="43" y="68"/>
                        </a:cubicBezTo>
                        <a:cubicBezTo>
                          <a:pt x="42" y="85"/>
                          <a:pt x="41" y="101"/>
                          <a:pt x="36" y="117"/>
                        </a:cubicBezTo>
                        <a:cubicBezTo>
                          <a:pt x="28" y="115"/>
                          <a:pt x="23" y="115"/>
                          <a:pt x="15" y="116"/>
                        </a:cubicBezTo>
                        <a:cubicBezTo>
                          <a:pt x="13" y="117"/>
                          <a:pt x="14" y="118"/>
                          <a:pt x="12" y="116"/>
                        </a:cubicBez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ko-KR" altLang="en-US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23" name="Freeform 8"/>
                  <p:cNvSpPr>
                    <a:spLocks noChangeAspect="1"/>
                  </p:cNvSpPr>
                  <p:nvPr/>
                </p:nvSpPr>
                <p:spPr bwMode="auto">
                  <a:xfrm>
                    <a:off x="5201145" y="1984621"/>
                    <a:ext cx="193248" cy="373240"/>
                  </a:xfrm>
                  <a:custGeom>
                    <a:avLst/>
                    <a:gdLst>
                      <a:gd name="T0" fmla="*/ 2147483647 w 117"/>
                      <a:gd name="T1" fmla="*/ 2147483647 h 496"/>
                      <a:gd name="T2" fmla="*/ 2147483647 w 117"/>
                      <a:gd name="T3" fmla="*/ 2147483647 h 496"/>
                      <a:gd name="T4" fmla="*/ 2147483647 w 117"/>
                      <a:gd name="T5" fmla="*/ 2147483647 h 496"/>
                      <a:gd name="T6" fmla="*/ 2147483647 w 117"/>
                      <a:gd name="T7" fmla="*/ 2147483647 h 496"/>
                      <a:gd name="T8" fmla="*/ 2147483647 w 117"/>
                      <a:gd name="T9" fmla="*/ 2147483647 h 496"/>
                      <a:gd name="T10" fmla="*/ 2147483647 w 117"/>
                      <a:gd name="T11" fmla="*/ 2147483647 h 496"/>
                      <a:gd name="T12" fmla="*/ 2147483647 w 117"/>
                      <a:gd name="T13" fmla="*/ 2147483647 h 496"/>
                      <a:gd name="T14" fmla="*/ 2147483647 w 117"/>
                      <a:gd name="T15" fmla="*/ 2147483647 h 496"/>
                      <a:gd name="T16" fmla="*/ 2147483647 w 117"/>
                      <a:gd name="T17" fmla="*/ 2147483647 h 496"/>
                      <a:gd name="T18" fmla="*/ 2147483647 w 117"/>
                      <a:gd name="T19" fmla="*/ 2147483647 h 496"/>
                      <a:gd name="T20" fmla="*/ 2147483647 w 117"/>
                      <a:gd name="T21" fmla="*/ 2147483647 h 496"/>
                      <a:gd name="T22" fmla="*/ 2147483647 w 117"/>
                      <a:gd name="T23" fmla="*/ 2147483647 h 496"/>
                      <a:gd name="T24" fmla="*/ 2147483647 w 117"/>
                      <a:gd name="T25" fmla="*/ 2147483647 h 496"/>
                      <a:gd name="T26" fmla="*/ 2147483647 w 117"/>
                      <a:gd name="T27" fmla="*/ 2147483647 h 496"/>
                      <a:gd name="T28" fmla="*/ 2147483647 w 117"/>
                      <a:gd name="T29" fmla="*/ 2147483647 h 496"/>
                      <a:gd name="T30" fmla="*/ 2147483647 w 117"/>
                      <a:gd name="T31" fmla="*/ 2147483647 h 496"/>
                      <a:gd name="T32" fmla="*/ 2147483647 w 117"/>
                      <a:gd name="T33" fmla="*/ 2147483647 h 49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17"/>
                      <a:gd name="T52" fmla="*/ 0 h 496"/>
                      <a:gd name="T53" fmla="*/ 117 w 117"/>
                      <a:gd name="T54" fmla="*/ 496 h 49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17" h="496">
                        <a:moveTo>
                          <a:pt x="38" y="487"/>
                        </a:moveTo>
                        <a:cubicBezTo>
                          <a:pt x="35" y="468"/>
                          <a:pt x="30" y="450"/>
                          <a:pt x="25" y="431"/>
                        </a:cubicBezTo>
                        <a:cubicBezTo>
                          <a:pt x="30" y="413"/>
                          <a:pt x="20" y="385"/>
                          <a:pt x="15" y="367"/>
                        </a:cubicBezTo>
                        <a:cubicBezTo>
                          <a:pt x="7" y="284"/>
                          <a:pt x="0" y="235"/>
                          <a:pt x="20" y="161"/>
                        </a:cubicBezTo>
                        <a:cubicBezTo>
                          <a:pt x="26" y="138"/>
                          <a:pt x="31" y="128"/>
                          <a:pt x="34" y="105"/>
                        </a:cubicBezTo>
                        <a:cubicBezTo>
                          <a:pt x="36" y="91"/>
                          <a:pt x="46" y="65"/>
                          <a:pt x="46" y="65"/>
                        </a:cubicBezTo>
                        <a:cubicBezTo>
                          <a:pt x="36" y="89"/>
                          <a:pt x="60" y="1"/>
                          <a:pt x="62" y="29"/>
                        </a:cubicBezTo>
                        <a:cubicBezTo>
                          <a:pt x="62" y="38"/>
                          <a:pt x="62" y="32"/>
                          <a:pt x="62" y="23"/>
                        </a:cubicBezTo>
                        <a:cubicBezTo>
                          <a:pt x="62" y="0"/>
                          <a:pt x="70" y="45"/>
                          <a:pt x="64" y="35"/>
                        </a:cubicBezTo>
                        <a:cubicBezTo>
                          <a:pt x="66" y="3"/>
                          <a:pt x="74" y="61"/>
                          <a:pt x="74" y="61"/>
                        </a:cubicBezTo>
                        <a:cubicBezTo>
                          <a:pt x="77" y="75"/>
                          <a:pt x="81" y="89"/>
                          <a:pt x="84" y="103"/>
                        </a:cubicBezTo>
                        <a:cubicBezTo>
                          <a:pt x="84" y="107"/>
                          <a:pt x="88" y="127"/>
                          <a:pt x="88" y="127"/>
                        </a:cubicBezTo>
                        <a:cubicBezTo>
                          <a:pt x="91" y="182"/>
                          <a:pt x="84" y="109"/>
                          <a:pt x="94" y="159"/>
                        </a:cubicBezTo>
                        <a:cubicBezTo>
                          <a:pt x="102" y="196"/>
                          <a:pt x="112" y="219"/>
                          <a:pt x="117" y="265"/>
                        </a:cubicBezTo>
                        <a:cubicBezTo>
                          <a:pt x="114" y="344"/>
                          <a:pt x="112" y="418"/>
                          <a:pt x="99" y="491"/>
                        </a:cubicBezTo>
                        <a:cubicBezTo>
                          <a:pt x="79" y="482"/>
                          <a:pt x="66" y="482"/>
                          <a:pt x="45" y="487"/>
                        </a:cubicBezTo>
                        <a:cubicBezTo>
                          <a:pt x="40" y="491"/>
                          <a:pt x="43" y="496"/>
                          <a:pt x="38" y="487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ko-KR" altLang="en-US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24" name="Freeform 9"/>
                  <p:cNvSpPr>
                    <a:spLocks noChangeAspect="1"/>
                  </p:cNvSpPr>
                  <p:nvPr/>
                </p:nvSpPr>
                <p:spPr bwMode="auto">
                  <a:xfrm>
                    <a:off x="5242293" y="2147478"/>
                    <a:ext cx="103534" cy="198895"/>
                  </a:xfrm>
                  <a:custGeom>
                    <a:avLst/>
                    <a:gdLst>
                      <a:gd name="T0" fmla="*/ 2147483647 w 117"/>
                      <a:gd name="T1" fmla="*/ 2147483647 h 496"/>
                      <a:gd name="T2" fmla="*/ 2147483647 w 117"/>
                      <a:gd name="T3" fmla="*/ 2147483647 h 496"/>
                      <a:gd name="T4" fmla="*/ 2147483647 w 117"/>
                      <a:gd name="T5" fmla="*/ 2147483647 h 496"/>
                      <a:gd name="T6" fmla="*/ 2147483647 w 117"/>
                      <a:gd name="T7" fmla="*/ 2147483647 h 496"/>
                      <a:gd name="T8" fmla="*/ 2147483647 w 117"/>
                      <a:gd name="T9" fmla="*/ 2147483647 h 496"/>
                      <a:gd name="T10" fmla="*/ 2147483647 w 117"/>
                      <a:gd name="T11" fmla="*/ 2147483647 h 496"/>
                      <a:gd name="T12" fmla="*/ 2147483647 w 117"/>
                      <a:gd name="T13" fmla="*/ 2147483647 h 496"/>
                      <a:gd name="T14" fmla="*/ 2147483647 w 117"/>
                      <a:gd name="T15" fmla="*/ 2147483647 h 496"/>
                      <a:gd name="T16" fmla="*/ 2147483647 w 117"/>
                      <a:gd name="T17" fmla="*/ 2147483647 h 496"/>
                      <a:gd name="T18" fmla="*/ 2147483647 w 117"/>
                      <a:gd name="T19" fmla="*/ 2147483647 h 496"/>
                      <a:gd name="T20" fmla="*/ 2147483647 w 117"/>
                      <a:gd name="T21" fmla="*/ 2147483647 h 496"/>
                      <a:gd name="T22" fmla="*/ 2147483647 w 117"/>
                      <a:gd name="T23" fmla="*/ 2147483647 h 496"/>
                      <a:gd name="T24" fmla="*/ 2147483647 w 117"/>
                      <a:gd name="T25" fmla="*/ 2147483647 h 496"/>
                      <a:gd name="T26" fmla="*/ 2147483647 w 117"/>
                      <a:gd name="T27" fmla="*/ 2147483647 h 496"/>
                      <a:gd name="T28" fmla="*/ 2147483647 w 117"/>
                      <a:gd name="T29" fmla="*/ 2147483647 h 496"/>
                      <a:gd name="T30" fmla="*/ 2147483647 w 117"/>
                      <a:gd name="T31" fmla="*/ 2147483647 h 496"/>
                      <a:gd name="T32" fmla="*/ 2147483647 w 117"/>
                      <a:gd name="T33" fmla="*/ 2147483647 h 49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17"/>
                      <a:gd name="T52" fmla="*/ 0 h 496"/>
                      <a:gd name="T53" fmla="*/ 117 w 117"/>
                      <a:gd name="T54" fmla="*/ 496 h 49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17" h="496">
                        <a:moveTo>
                          <a:pt x="38" y="487"/>
                        </a:moveTo>
                        <a:cubicBezTo>
                          <a:pt x="35" y="468"/>
                          <a:pt x="30" y="450"/>
                          <a:pt x="25" y="431"/>
                        </a:cubicBezTo>
                        <a:cubicBezTo>
                          <a:pt x="30" y="413"/>
                          <a:pt x="20" y="385"/>
                          <a:pt x="15" y="367"/>
                        </a:cubicBezTo>
                        <a:cubicBezTo>
                          <a:pt x="7" y="284"/>
                          <a:pt x="0" y="235"/>
                          <a:pt x="20" y="161"/>
                        </a:cubicBezTo>
                        <a:cubicBezTo>
                          <a:pt x="26" y="138"/>
                          <a:pt x="31" y="128"/>
                          <a:pt x="34" y="105"/>
                        </a:cubicBezTo>
                        <a:cubicBezTo>
                          <a:pt x="36" y="91"/>
                          <a:pt x="46" y="65"/>
                          <a:pt x="46" y="65"/>
                        </a:cubicBezTo>
                        <a:cubicBezTo>
                          <a:pt x="36" y="89"/>
                          <a:pt x="60" y="1"/>
                          <a:pt x="62" y="29"/>
                        </a:cubicBezTo>
                        <a:cubicBezTo>
                          <a:pt x="62" y="38"/>
                          <a:pt x="62" y="32"/>
                          <a:pt x="62" y="23"/>
                        </a:cubicBezTo>
                        <a:cubicBezTo>
                          <a:pt x="62" y="0"/>
                          <a:pt x="70" y="45"/>
                          <a:pt x="64" y="35"/>
                        </a:cubicBezTo>
                        <a:cubicBezTo>
                          <a:pt x="66" y="3"/>
                          <a:pt x="74" y="61"/>
                          <a:pt x="74" y="61"/>
                        </a:cubicBezTo>
                        <a:cubicBezTo>
                          <a:pt x="77" y="75"/>
                          <a:pt x="81" y="89"/>
                          <a:pt x="84" y="103"/>
                        </a:cubicBezTo>
                        <a:cubicBezTo>
                          <a:pt x="84" y="107"/>
                          <a:pt x="88" y="127"/>
                          <a:pt x="88" y="127"/>
                        </a:cubicBezTo>
                        <a:cubicBezTo>
                          <a:pt x="91" y="182"/>
                          <a:pt x="84" y="109"/>
                          <a:pt x="94" y="159"/>
                        </a:cubicBezTo>
                        <a:cubicBezTo>
                          <a:pt x="102" y="196"/>
                          <a:pt x="112" y="219"/>
                          <a:pt x="117" y="265"/>
                        </a:cubicBezTo>
                        <a:cubicBezTo>
                          <a:pt x="114" y="344"/>
                          <a:pt x="112" y="418"/>
                          <a:pt x="99" y="491"/>
                        </a:cubicBezTo>
                        <a:cubicBezTo>
                          <a:pt x="79" y="482"/>
                          <a:pt x="66" y="482"/>
                          <a:pt x="45" y="487"/>
                        </a:cubicBezTo>
                        <a:cubicBezTo>
                          <a:pt x="40" y="491"/>
                          <a:pt x="43" y="496"/>
                          <a:pt x="38" y="487"/>
                        </a:cubicBezTo>
                        <a:close/>
                      </a:path>
                    </a:pathLst>
                  </a:custGeom>
                  <a:solidFill>
                    <a:srgbClr val="66FF3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ko-KR" altLang="en-US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</p:grpSp>
          <p:sp>
            <p:nvSpPr>
              <p:cNvPr id="17" name="TextBox 16"/>
              <p:cNvSpPr txBox="1"/>
              <p:nvPr/>
            </p:nvSpPr>
            <p:spPr bwMode="auto">
              <a:xfrm>
                <a:off x="4743479" y="3259666"/>
                <a:ext cx="790443" cy="23536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 fontAlgn="b">
                  <a:lnSpc>
                    <a:spcPts val="1500"/>
                  </a:lnSpc>
                  <a:buClr>
                    <a:srgbClr val="FF6600"/>
                  </a:buClr>
                  <a:buNone/>
                </a:pPr>
                <a:r>
                  <a:rPr lang="en-US" altLang="ko-KR" sz="900" b="1" dirty="0" smtClean="0"/>
                  <a:t>Pilot Burner</a:t>
                </a:r>
                <a:endParaRPr lang="ko-KR" altLang="en-US" sz="900" b="1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8" name="순서도: 지연 17"/>
              <p:cNvSpPr/>
              <p:nvPr/>
            </p:nvSpPr>
            <p:spPr bwMode="auto">
              <a:xfrm rot="5400000">
                <a:off x="5365953" y="3240269"/>
                <a:ext cx="54000" cy="72000"/>
              </a:xfrm>
              <a:prstGeom prst="flowChartDelay">
                <a:avLst/>
              </a:prstGeom>
              <a:solidFill>
                <a:srgbClr val="FF0000"/>
              </a:solidFill>
              <a:ln w="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0" fontAlgn="base" latinLnBrk="1" hangingPunct="0">
                  <a:lnSpc>
                    <a:spcPct val="90000"/>
                  </a:lnSpc>
                  <a:spcBef>
                    <a:spcPct val="1500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</a:pPr>
                <a:endParaRPr kumimoji="0" lang="ko-KR" alt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32" name="Text Box 180"/>
            <p:cNvSpPr txBox="1">
              <a:spLocks noChangeArrowheads="1"/>
            </p:cNvSpPr>
            <p:nvPr/>
          </p:nvSpPr>
          <p:spPr bwMode="auto">
            <a:xfrm>
              <a:off x="971600" y="3645024"/>
              <a:ext cx="172819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LNG   O2   CDA</a:t>
              </a: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1438275" y="3922023"/>
              <a:ext cx="2944410" cy="1592953"/>
            </a:xfrm>
            <a:custGeom>
              <a:avLst/>
              <a:gdLst>
                <a:gd name="connsiteX0" fmla="*/ 0 w 333375"/>
                <a:gd name="connsiteY0" fmla="*/ 0 h 295275"/>
                <a:gd name="connsiteX1" fmla="*/ 0 w 333375"/>
                <a:gd name="connsiteY1" fmla="*/ 295275 h 295275"/>
                <a:gd name="connsiteX2" fmla="*/ 333375 w 333375"/>
                <a:gd name="connsiteY2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295275">
                  <a:moveTo>
                    <a:pt x="0" y="0"/>
                  </a:moveTo>
                  <a:lnTo>
                    <a:pt x="0" y="295275"/>
                  </a:lnTo>
                  <a:lnTo>
                    <a:pt x="333375" y="295275"/>
                  </a:ln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820838" y="3960497"/>
              <a:ext cx="0" cy="15480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2195736" y="3957439"/>
              <a:ext cx="0" cy="15480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자유형 39"/>
            <p:cNvSpPr/>
            <p:nvPr/>
          </p:nvSpPr>
          <p:spPr>
            <a:xfrm rot="5400000" flipV="1">
              <a:off x="2721969" y="3943727"/>
              <a:ext cx="324000" cy="1368000"/>
            </a:xfrm>
            <a:custGeom>
              <a:avLst/>
              <a:gdLst>
                <a:gd name="connsiteX0" fmla="*/ 0 w 333375"/>
                <a:gd name="connsiteY0" fmla="*/ 0 h 295275"/>
                <a:gd name="connsiteX1" fmla="*/ 0 w 333375"/>
                <a:gd name="connsiteY1" fmla="*/ 295275 h 295275"/>
                <a:gd name="connsiteX2" fmla="*/ 333375 w 333375"/>
                <a:gd name="connsiteY2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295275">
                  <a:moveTo>
                    <a:pt x="0" y="0"/>
                  </a:moveTo>
                  <a:lnTo>
                    <a:pt x="0" y="295275"/>
                  </a:lnTo>
                  <a:lnTo>
                    <a:pt x="333375" y="295275"/>
                  </a:lnTo>
                </a:path>
              </a:pathLst>
            </a:custGeom>
            <a:ln w="28575">
              <a:solidFill>
                <a:srgbClr val="7030A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rot="5400000" flipV="1">
              <a:off x="2493318" y="3215188"/>
              <a:ext cx="180000" cy="2268000"/>
            </a:xfrm>
            <a:custGeom>
              <a:avLst/>
              <a:gdLst>
                <a:gd name="connsiteX0" fmla="*/ 0 w 333375"/>
                <a:gd name="connsiteY0" fmla="*/ 0 h 295275"/>
                <a:gd name="connsiteX1" fmla="*/ 0 w 333375"/>
                <a:gd name="connsiteY1" fmla="*/ 295275 h 295275"/>
                <a:gd name="connsiteX2" fmla="*/ 333375 w 333375"/>
                <a:gd name="connsiteY2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295275">
                  <a:moveTo>
                    <a:pt x="0" y="0"/>
                  </a:moveTo>
                  <a:lnTo>
                    <a:pt x="0" y="295275"/>
                  </a:lnTo>
                  <a:lnTo>
                    <a:pt x="333375" y="295275"/>
                  </a:lnTo>
                </a:path>
              </a:pathLst>
            </a:custGeom>
            <a:ln w="28575">
              <a:solidFill>
                <a:srgbClr val="7030A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835696" y="4910698"/>
              <a:ext cx="1402804" cy="1372900"/>
              <a:chOff x="1835696" y="4910698"/>
              <a:chExt cx="1402804" cy="1372900"/>
            </a:xfrm>
          </p:grpSpPr>
          <p:pic>
            <p:nvPicPr>
              <p:cNvPr id="31" name="그림 30"/>
              <p:cNvPicPr/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16200000">
                <a:off x="1804785" y="5779785"/>
                <a:ext cx="534724" cy="4729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자유형 33"/>
              <p:cNvSpPr/>
              <p:nvPr/>
            </p:nvSpPr>
            <p:spPr>
              <a:xfrm>
                <a:off x="2266950" y="4910698"/>
                <a:ext cx="971550" cy="1013852"/>
              </a:xfrm>
              <a:custGeom>
                <a:avLst/>
                <a:gdLst>
                  <a:gd name="connsiteX0" fmla="*/ 0 w 971550"/>
                  <a:gd name="connsiteY0" fmla="*/ 1013852 h 1013852"/>
                  <a:gd name="connsiteX1" fmla="*/ 133350 w 971550"/>
                  <a:gd name="connsiteY1" fmla="*/ 918602 h 1013852"/>
                  <a:gd name="connsiteX2" fmla="*/ 466725 w 971550"/>
                  <a:gd name="connsiteY2" fmla="*/ 728102 h 1013852"/>
                  <a:gd name="connsiteX3" fmla="*/ 647700 w 971550"/>
                  <a:gd name="connsiteY3" fmla="*/ 480452 h 1013852"/>
                  <a:gd name="connsiteX4" fmla="*/ 304800 w 971550"/>
                  <a:gd name="connsiteY4" fmla="*/ 299477 h 1013852"/>
                  <a:gd name="connsiteX5" fmla="*/ 819150 w 971550"/>
                  <a:gd name="connsiteY5" fmla="*/ 32777 h 1013852"/>
                  <a:gd name="connsiteX6" fmla="*/ 971550 w 971550"/>
                  <a:gd name="connsiteY6" fmla="*/ 13727 h 101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1550" h="1013852">
                    <a:moveTo>
                      <a:pt x="0" y="1013852"/>
                    </a:moveTo>
                    <a:cubicBezTo>
                      <a:pt x="27781" y="990039"/>
                      <a:pt x="55562" y="966227"/>
                      <a:pt x="133350" y="918602"/>
                    </a:cubicBezTo>
                    <a:cubicBezTo>
                      <a:pt x="211138" y="870977"/>
                      <a:pt x="381000" y="801127"/>
                      <a:pt x="466725" y="728102"/>
                    </a:cubicBezTo>
                    <a:cubicBezTo>
                      <a:pt x="552450" y="655077"/>
                      <a:pt x="674687" y="551889"/>
                      <a:pt x="647700" y="480452"/>
                    </a:cubicBezTo>
                    <a:cubicBezTo>
                      <a:pt x="620713" y="409015"/>
                      <a:pt x="276225" y="374089"/>
                      <a:pt x="304800" y="299477"/>
                    </a:cubicBezTo>
                    <a:cubicBezTo>
                      <a:pt x="333375" y="224865"/>
                      <a:pt x="708025" y="80402"/>
                      <a:pt x="819150" y="32777"/>
                    </a:cubicBezTo>
                    <a:cubicBezTo>
                      <a:pt x="930275" y="-14848"/>
                      <a:pt x="950912" y="-561"/>
                      <a:pt x="971550" y="13727"/>
                    </a:cubicBezTo>
                  </a:path>
                </a:pathLst>
              </a:custGeom>
              <a:noFill/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 Box 180"/>
            <p:cNvSpPr txBox="1">
              <a:spLocks noChangeArrowheads="1"/>
            </p:cNvSpPr>
            <p:nvPr/>
          </p:nvSpPr>
          <p:spPr bwMode="auto">
            <a:xfrm>
              <a:off x="3870970" y="6257870"/>
              <a:ext cx="124628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[ Burner ]</a:t>
              </a: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 bwMode="auto">
            <a:xfrm>
              <a:off x="1394123" y="6292466"/>
              <a:ext cx="1327608" cy="249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 fontAlgn="b">
                <a:lnSpc>
                  <a:spcPts val="1500"/>
                </a:lnSpc>
                <a:buClr>
                  <a:srgbClr val="FF6600"/>
                </a:buClr>
                <a:buNone/>
              </a:pPr>
              <a:r>
                <a:rPr lang="en-US" altLang="ko-KR" sz="900" b="1" dirty="0" smtClean="0"/>
                <a:t>Ignition </a:t>
              </a:r>
              <a:r>
                <a:rPr lang="en-US" altLang="ko-KR" sz="900" b="1" dirty="0" smtClean="0">
                  <a:latin typeface="맑은 고딕" pitchFamily="50" charset="-127"/>
                  <a:ea typeface="맑은 고딕" pitchFamily="50" charset="-127"/>
                </a:rPr>
                <a:t>Transformer</a:t>
              </a:r>
              <a:endParaRPr lang="ko-KR" altLang="en-US" sz="900" b="1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0" name="그룹 7"/>
          <p:cNvGrpSpPr>
            <a:grpSpLocks noChangeAspect="1"/>
          </p:cNvGrpSpPr>
          <p:nvPr/>
        </p:nvGrpSpPr>
        <p:grpSpPr bwMode="auto">
          <a:xfrm>
            <a:off x="5561591" y="3437644"/>
            <a:ext cx="3364797" cy="2681881"/>
            <a:chOff x="966619" y="1440501"/>
            <a:chExt cx="6483484" cy="3967352"/>
          </a:xfrm>
        </p:grpSpPr>
        <p:pic>
          <p:nvPicPr>
            <p:cNvPr id="51" name="Picture 62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925" y="1440501"/>
              <a:ext cx="5156299" cy="3860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622"/>
            <p:cNvSpPr txBox="1">
              <a:spLocks noChangeArrowheads="1"/>
            </p:cNvSpPr>
            <p:nvPr/>
          </p:nvSpPr>
          <p:spPr bwMode="auto">
            <a:xfrm>
              <a:off x="966619" y="5065439"/>
              <a:ext cx="2960742" cy="34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9pPr>
            </a:lstStyle>
            <a:p>
              <a:pPr latinLnBrk="0"/>
              <a:r>
                <a:rPr kumimoji="0" lang="en-US" altLang="ko-KR" sz="800">
                  <a:solidFill>
                    <a:srgbClr val="000000"/>
                  </a:solidFill>
                  <a:latin typeface="Arial" pitchFamily="34" charset="0"/>
                </a:rPr>
                <a:t>calculated without radiation</a:t>
              </a:r>
            </a:p>
          </p:txBody>
        </p:sp>
        <p:sp>
          <p:nvSpPr>
            <p:cNvPr id="53" name="Text Box 623"/>
            <p:cNvSpPr txBox="1">
              <a:spLocks noChangeArrowheads="1"/>
            </p:cNvSpPr>
            <p:nvPr/>
          </p:nvSpPr>
          <p:spPr bwMode="auto">
            <a:xfrm>
              <a:off x="4788025" y="5065440"/>
              <a:ext cx="2662078" cy="34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HY견고딕" pitchFamily="18" charset="-127"/>
                  <a:ea typeface="굴림" pitchFamily="50" charset="-127"/>
                </a:defRPr>
              </a:lvl9pPr>
            </a:lstStyle>
            <a:p>
              <a:pPr latinLnBrk="0"/>
              <a:r>
                <a:rPr kumimoji="0" lang="en-US" altLang="ko-KR" sz="800" dirty="0">
                  <a:solidFill>
                    <a:srgbClr val="000000"/>
                  </a:solidFill>
                  <a:latin typeface="Arial" pitchFamily="34" charset="0"/>
                </a:rPr>
                <a:t>calculated with radiation</a:t>
              </a:r>
            </a:p>
          </p:txBody>
        </p:sp>
      </p:grpSp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718987"/>
              </p:ext>
            </p:extLst>
          </p:nvPr>
        </p:nvGraphicFramePr>
        <p:xfrm>
          <a:off x="8172400" y="211701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포장기 셸 개체" showAsIcon="1" r:id="rId9" imgW="914400" imgH="771480" progId="Package">
                  <p:embed/>
                </p:oleObj>
              </mc:Choice>
              <mc:Fallback>
                <p:oleObj name="포장기 셸 개체" showAsIcon="1" r:id="rId9" imgW="914400" imgH="771480" progId="Package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00" y="2117013"/>
                        <a:ext cx="91440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직사각형 54"/>
          <p:cNvSpPr/>
          <p:nvPr/>
        </p:nvSpPr>
        <p:spPr>
          <a:xfrm>
            <a:off x="755576" y="3191208"/>
            <a:ext cx="4532412" cy="322934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381625" y="3191927"/>
            <a:ext cx="3486150" cy="322934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제목 1"/>
          <p:cNvSpPr>
            <a:spLocks noGrp="1"/>
          </p:cNvSpPr>
          <p:nvPr>
            <p:ph type="title"/>
          </p:nvPr>
        </p:nvSpPr>
        <p:spPr>
          <a:xfrm>
            <a:off x="246192" y="53416"/>
            <a:ext cx="8229600" cy="634082"/>
          </a:xfrm>
        </p:spPr>
        <p:txBody>
          <a:bodyPr/>
          <a:lstStyle/>
          <a:p>
            <a:r>
              <a:rPr lang="en-US" altLang="ko-KR" dirty="0" smtClean="0"/>
              <a:t>3. Scrubber </a:t>
            </a:r>
            <a:r>
              <a:rPr lang="zh-CN" altLang="en-US" dirty="0" smtClean="0"/>
              <a:t>理解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39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직사각형 7173"/>
          <p:cNvSpPr/>
          <p:nvPr/>
        </p:nvSpPr>
        <p:spPr>
          <a:xfrm>
            <a:off x="742950" y="3039356"/>
            <a:ext cx="4337846" cy="34630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Scrubber </a:t>
            </a:r>
            <a:r>
              <a:rPr lang="zh-CN" altLang="en-US" dirty="0" smtClean="0"/>
              <a:t>理解</a:t>
            </a:r>
            <a:endParaRPr lang="ko-KR" altLang="en-US" dirty="0"/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323850" y="762000"/>
            <a:ext cx="8208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3-5. Plasma</a:t>
            </a:r>
            <a:endParaRPr lang="ko-KR" altLang="en-US" sz="1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80" y="1234852"/>
            <a:ext cx="3947170" cy="159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996" y="1103199"/>
            <a:ext cx="3312368" cy="2577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88" y="3870092"/>
            <a:ext cx="3336751" cy="249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69" name="개체 71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697130"/>
              </p:ext>
            </p:extLst>
          </p:nvPr>
        </p:nvGraphicFramePr>
        <p:xfrm>
          <a:off x="742950" y="545957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포장기 셸 개체" showAsIcon="1" r:id="rId6" imgW="914400" imgH="771480" progId="Package">
                  <p:embed/>
                </p:oleObj>
              </mc:Choice>
              <mc:Fallback>
                <p:oleObj name="포장기 셸 개체" showAsIcon="1" r:id="rId6" imgW="914400" imgH="771480" progId="Package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5459577"/>
                        <a:ext cx="91440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3" name="그룹 7172"/>
          <p:cNvGrpSpPr/>
          <p:nvPr/>
        </p:nvGrpSpPr>
        <p:grpSpPr>
          <a:xfrm>
            <a:off x="899592" y="3152688"/>
            <a:ext cx="4032448" cy="3249368"/>
            <a:chOff x="899592" y="3212976"/>
            <a:chExt cx="4032448" cy="3249368"/>
          </a:xfrm>
        </p:grpSpPr>
        <p:pic>
          <p:nvPicPr>
            <p:cNvPr id="157" name="Picture 10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47664" y="5132810"/>
              <a:ext cx="860266" cy="1329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9" name="Line 145"/>
            <p:cNvSpPr>
              <a:spLocks noChangeShapeType="1"/>
            </p:cNvSpPr>
            <p:nvPr/>
          </p:nvSpPr>
          <p:spPr bwMode="auto">
            <a:xfrm>
              <a:off x="3172673" y="3843893"/>
              <a:ext cx="0" cy="1102234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60" name="Line 146"/>
            <p:cNvSpPr>
              <a:spLocks noChangeShapeType="1"/>
            </p:cNvSpPr>
            <p:nvPr/>
          </p:nvSpPr>
          <p:spPr bwMode="auto">
            <a:xfrm>
              <a:off x="4127619" y="3843893"/>
              <a:ext cx="0" cy="1102234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61" name="Line 147"/>
            <p:cNvSpPr>
              <a:spLocks noChangeShapeType="1"/>
            </p:cNvSpPr>
            <p:nvPr/>
          </p:nvSpPr>
          <p:spPr bwMode="auto">
            <a:xfrm>
              <a:off x="3172673" y="4946128"/>
              <a:ext cx="294577" cy="29295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62" name="Line 148"/>
            <p:cNvSpPr>
              <a:spLocks noChangeShapeType="1"/>
            </p:cNvSpPr>
            <p:nvPr/>
          </p:nvSpPr>
          <p:spPr bwMode="auto">
            <a:xfrm flipH="1">
              <a:off x="3833043" y="4946128"/>
              <a:ext cx="294577" cy="29295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63" name="Line 149"/>
            <p:cNvSpPr>
              <a:spLocks noChangeShapeType="1"/>
            </p:cNvSpPr>
            <p:nvPr/>
          </p:nvSpPr>
          <p:spPr bwMode="auto">
            <a:xfrm>
              <a:off x="3467250" y="5239086"/>
              <a:ext cx="0" cy="14728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64" name="Line 150"/>
            <p:cNvSpPr>
              <a:spLocks noChangeShapeType="1"/>
            </p:cNvSpPr>
            <p:nvPr/>
          </p:nvSpPr>
          <p:spPr bwMode="auto">
            <a:xfrm>
              <a:off x="3833043" y="5239086"/>
              <a:ext cx="0" cy="14728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65" name="AutoShape 151"/>
            <p:cNvSpPr>
              <a:spLocks noChangeArrowheads="1"/>
            </p:cNvSpPr>
            <p:nvPr/>
          </p:nvSpPr>
          <p:spPr bwMode="auto">
            <a:xfrm>
              <a:off x="3506095" y="3534749"/>
              <a:ext cx="292958" cy="1338543"/>
            </a:xfrm>
            <a:prstGeom prst="can">
              <a:avLst>
                <a:gd name="adj" fmla="val 33707"/>
              </a:avLst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66" name="Line 152"/>
            <p:cNvSpPr>
              <a:spLocks noChangeShapeType="1"/>
            </p:cNvSpPr>
            <p:nvPr/>
          </p:nvSpPr>
          <p:spPr bwMode="auto">
            <a:xfrm>
              <a:off x="3980331" y="3843893"/>
              <a:ext cx="0" cy="88211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67" name="Line 153"/>
            <p:cNvSpPr>
              <a:spLocks noChangeShapeType="1"/>
            </p:cNvSpPr>
            <p:nvPr/>
          </p:nvSpPr>
          <p:spPr bwMode="auto">
            <a:xfrm>
              <a:off x="3319961" y="3843893"/>
              <a:ext cx="0" cy="88211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68" name="Line 154"/>
            <p:cNvSpPr>
              <a:spLocks noChangeShapeType="1"/>
            </p:cNvSpPr>
            <p:nvPr/>
          </p:nvSpPr>
          <p:spPr bwMode="auto">
            <a:xfrm>
              <a:off x="3319961" y="4871674"/>
              <a:ext cx="220123" cy="22012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kern="0">
                <a:solidFill>
                  <a:srgbClr val="0C2E84"/>
                </a:solidFill>
                <a:latin typeface="Arial" pitchFamily="34" charset="0"/>
                <a:ea typeface="굴림"/>
              </a:endParaRPr>
            </a:p>
          </p:txBody>
        </p:sp>
        <p:sp>
          <p:nvSpPr>
            <p:cNvPr id="169" name="Line 155"/>
            <p:cNvSpPr>
              <a:spLocks noChangeShapeType="1"/>
            </p:cNvSpPr>
            <p:nvPr/>
          </p:nvSpPr>
          <p:spPr bwMode="auto">
            <a:xfrm flipH="1">
              <a:off x="3760207" y="4871674"/>
              <a:ext cx="220123" cy="22012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kern="0">
                <a:solidFill>
                  <a:srgbClr val="0C2E84"/>
                </a:solidFill>
                <a:latin typeface="Arial" pitchFamily="34" charset="0"/>
                <a:ea typeface="굴림"/>
              </a:endParaRPr>
            </a:p>
          </p:txBody>
        </p:sp>
        <p:sp>
          <p:nvSpPr>
            <p:cNvPr id="170" name="Oval 156"/>
            <p:cNvSpPr>
              <a:spLocks noChangeArrowheads="1"/>
            </p:cNvSpPr>
            <p:nvPr/>
          </p:nvSpPr>
          <p:spPr bwMode="auto">
            <a:xfrm>
              <a:off x="3540084" y="5101508"/>
              <a:ext cx="220123" cy="97200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66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71" name="Text Box 180"/>
            <p:cNvSpPr txBox="1">
              <a:spLocks noChangeArrowheads="1"/>
            </p:cNvSpPr>
            <p:nvPr/>
          </p:nvSpPr>
          <p:spPr bwMode="auto">
            <a:xfrm>
              <a:off x="2211379" y="4237354"/>
              <a:ext cx="1246286" cy="425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</a:rPr>
                <a:t>Anode</a:t>
              </a:r>
              <a:endParaRPr lang="en-US" altLang="ko-KR" sz="1000" kern="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</a:rPr>
                <a:t>(Cu)</a:t>
              </a:r>
            </a:p>
          </p:txBody>
        </p:sp>
        <p:sp>
          <p:nvSpPr>
            <p:cNvPr id="172" name="Freeform 183"/>
            <p:cNvSpPr>
              <a:spLocks/>
            </p:cNvSpPr>
            <p:nvPr/>
          </p:nvSpPr>
          <p:spPr bwMode="auto">
            <a:xfrm>
              <a:off x="3392796" y="4871674"/>
              <a:ext cx="244401" cy="294577"/>
            </a:xfrm>
            <a:custGeom>
              <a:avLst/>
              <a:gdLst>
                <a:gd name="T0" fmla="*/ 91 w 151"/>
                <a:gd name="T1" fmla="*/ 0 h 182"/>
                <a:gd name="T2" fmla="*/ 136 w 151"/>
                <a:gd name="T3" fmla="*/ 46 h 182"/>
                <a:gd name="T4" fmla="*/ 0 w 151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182">
                  <a:moveTo>
                    <a:pt x="91" y="0"/>
                  </a:moveTo>
                  <a:cubicBezTo>
                    <a:pt x="121" y="8"/>
                    <a:pt x="151" y="16"/>
                    <a:pt x="136" y="46"/>
                  </a:cubicBezTo>
                  <a:cubicBezTo>
                    <a:pt x="121" y="76"/>
                    <a:pt x="60" y="129"/>
                    <a:pt x="0" y="18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73" name="Freeform 185"/>
            <p:cNvSpPr>
              <a:spLocks/>
            </p:cNvSpPr>
            <p:nvPr/>
          </p:nvSpPr>
          <p:spPr bwMode="auto">
            <a:xfrm>
              <a:off x="3650146" y="4871674"/>
              <a:ext cx="330185" cy="220123"/>
            </a:xfrm>
            <a:custGeom>
              <a:avLst/>
              <a:gdLst>
                <a:gd name="T0" fmla="*/ 68 w 204"/>
                <a:gd name="T1" fmla="*/ 0 h 136"/>
                <a:gd name="T2" fmla="*/ 23 w 204"/>
                <a:gd name="T3" fmla="*/ 46 h 136"/>
                <a:gd name="T4" fmla="*/ 204 w 204"/>
                <a:gd name="T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36">
                  <a:moveTo>
                    <a:pt x="68" y="0"/>
                  </a:moveTo>
                  <a:cubicBezTo>
                    <a:pt x="34" y="11"/>
                    <a:pt x="0" y="23"/>
                    <a:pt x="23" y="46"/>
                  </a:cubicBezTo>
                  <a:cubicBezTo>
                    <a:pt x="46" y="69"/>
                    <a:pt x="125" y="102"/>
                    <a:pt x="204" y="136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74" name="Text Box 186"/>
            <p:cNvSpPr txBox="1">
              <a:spLocks noChangeArrowheads="1"/>
            </p:cNvSpPr>
            <p:nvPr/>
          </p:nvSpPr>
          <p:spPr bwMode="auto">
            <a:xfrm>
              <a:off x="3555461" y="3534749"/>
              <a:ext cx="1099630" cy="251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 smtClean="0">
                  <a:solidFill>
                    <a:srgbClr val="0000FF"/>
                  </a:solidFill>
                  <a:latin typeface="HY헤드라인M" pitchFamily="18" charset="-127"/>
                  <a:ea typeface="HY헤드라인M" pitchFamily="18" charset="-127"/>
                </a:rPr>
                <a:t>GAS</a:t>
              </a: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</a:rPr>
                <a:t>(N2)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75" name="Line 187"/>
            <p:cNvSpPr>
              <a:spLocks noChangeShapeType="1"/>
            </p:cNvSpPr>
            <p:nvPr/>
          </p:nvSpPr>
          <p:spPr bwMode="auto">
            <a:xfrm>
              <a:off x="2107033" y="3702396"/>
              <a:ext cx="157828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77" name="Line 189"/>
            <p:cNvSpPr>
              <a:spLocks noChangeShapeType="1"/>
            </p:cNvSpPr>
            <p:nvPr/>
          </p:nvSpPr>
          <p:spPr bwMode="auto">
            <a:xfrm>
              <a:off x="2115581" y="3705507"/>
              <a:ext cx="0" cy="36741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78" name="Line 190"/>
            <p:cNvSpPr>
              <a:spLocks noChangeShapeType="1"/>
            </p:cNvSpPr>
            <p:nvPr/>
          </p:nvSpPr>
          <p:spPr bwMode="auto">
            <a:xfrm>
              <a:off x="2042746" y="4072918"/>
              <a:ext cx="147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79" name="Line 191"/>
            <p:cNvSpPr>
              <a:spLocks noChangeShapeType="1"/>
            </p:cNvSpPr>
            <p:nvPr/>
          </p:nvSpPr>
          <p:spPr bwMode="auto">
            <a:xfrm>
              <a:off x="1969911" y="4145753"/>
              <a:ext cx="29295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80" name="Line 192"/>
            <p:cNvSpPr>
              <a:spLocks noChangeShapeType="1"/>
            </p:cNvSpPr>
            <p:nvPr/>
          </p:nvSpPr>
          <p:spPr bwMode="auto">
            <a:xfrm>
              <a:off x="2115581" y="4145753"/>
              <a:ext cx="0" cy="5875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181" name="Text Box 193"/>
            <p:cNvSpPr txBox="1">
              <a:spLocks noChangeArrowheads="1"/>
            </p:cNvSpPr>
            <p:nvPr/>
          </p:nvSpPr>
          <p:spPr bwMode="auto">
            <a:xfrm>
              <a:off x="3980331" y="4959076"/>
              <a:ext cx="951709" cy="280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kumimoji="0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</a:rPr>
                <a:t>(Arc)</a:t>
              </a:r>
            </a:p>
          </p:txBody>
        </p:sp>
        <p:sp>
          <p:nvSpPr>
            <p:cNvPr id="182" name="Text Box 195"/>
            <p:cNvSpPr txBox="1">
              <a:spLocks noChangeArrowheads="1"/>
            </p:cNvSpPr>
            <p:nvPr/>
          </p:nvSpPr>
          <p:spPr bwMode="auto">
            <a:xfrm>
              <a:off x="2441087" y="5561178"/>
              <a:ext cx="1246286" cy="280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</a:rPr>
                <a:t>Plasma Jet</a:t>
              </a: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70" name="Line 187"/>
            <p:cNvSpPr>
              <a:spLocks noChangeShapeType="1"/>
            </p:cNvSpPr>
            <p:nvPr/>
          </p:nvSpPr>
          <p:spPr bwMode="auto">
            <a:xfrm>
              <a:off x="2116744" y="4724790"/>
              <a:ext cx="10644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C2E84"/>
                </a:solidFill>
                <a:effectLst/>
                <a:uLnTx/>
                <a:uFillTx/>
                <a:latin typeface="Arial" pitchFamily="34" charset="0"/>
                <a:ea typeface="굴림"/>
              </a:endParaRPr>
            </a:p>
          </p:txBody>
        </p:sp>
        <p:sp>
          <p:nvSpPr>
            <p:cNvPr id="272" name="Text Box 180"/>
            <p:cNvSpPr txBox="1">
              <a:spLocks noChangeArrowheads="1"/>
            </p:cNvSpPr>
            <p:nvPr/>
          </p:nvSpPr>
          <p:spPr bwMode="auto">
            <a:xfrm>
              <a:off x="899592" y="3863214"/>
              <a:ext cx="1246286" cy="470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DC Power Supply</a:t>
              </a: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74" name="Text Box 180"/>
            <p:cNvSpPr txBox="1">
              <a:spLocks noChangeArrowheads="1"/>
            </p:cNvSpPr>
            <p:nvPr/>
          </p:nvSpPr>
          <p:spPr bwMode="auto">
            <a:xfrm>
              <a:off x="2795551" y="3212976"/>
              <a:ext cx="1064400" cy="425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</a:rPr>
                <a:t>Cathode</a:t>
              </a:r>
            </a:p>
            <a:p>
              <a:pPr marL="0" marR="0" lvl="0" indent="0" algn="ctr" defTabSz="914400" eaLnBrk="1" fontAlgn="base" latinLnBrk="0" hangingPunct="1">
                <a:lnSpc>
                  <a:spcPts val="1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헤드라인M" pitchFamily="18" charset="-127"/>
                  <a:ea typeface="HY헤드라인M" pitchFamily="18" charset="-127"/>
                </a:rPr>
                <a:t>(W)</a:t>
              </a:r>
            </a:p>
          </p:txBody>
        </p:sp>
        <p:sp>
          <p:nvSpPr>
            <p:cNvPr id="286" name="Text Box 180"/>
            <p:cNvSpPr txBox="1">
              <a:spLocks noChangeArrowheads="1"/>
            </p:cNvSpPr>
            <p:nvPr/>
          </p:nvSpPr>
          <p:spPr bwMode="auto">
            <a:xfrm>
              <a:off x="3010381" y="6093296"/>
              <a:ext cx="124628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[ Torch ]</a:t>
              </a: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290" name="직사각형 289"/>
          <p:cNvSpPr/>
          <p:nvPr/>
        </p:nvSpPr>
        <p:spPr>
          <a:xfrm>
            <a:off x="5202706" y="949362"/>
            <a:ext cx="3693644" cy="55509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 POU Scrubber</a:t>
            </a:r>
            <a:r>
              <a:rPr lang="zh-CN" altLang="en-US" dirty="0" smtClean="0"/>
              <a:t>的安裝目的</a:t>
            </a:r>
            <a:endParaRPr lang="ko-KR" altLang="en-US" dirty="0"/>
          </a:p>
        </p:txBody>
      </p:sp>
      <p:sp>
        <p:nvSpPr>
          <p:cNvPr id="61" name="Rectangle 3"/>
          <p:cNvSpPr>
            <a:spLocks noChangeArrowheads="1"/>
          </p:cNvSpPr>
          <p:nvPr/>
        </p:nvSpPr>
        <p:spPr bwMode="auto">
          <a:xfrm>
            <a:off x="301625" y="695349"/>
            <a:ext cx="831373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5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POU Scrubber</a:t>
            </a:r>
            <a:r>
              <a:rPr lang="zh-CN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是為了降低</a:t>
            </a:r>
            <a:r>
              <a:rPr lang="ko-KR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zh-CN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健康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zh-CN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安全</a:t>
            </a:r>
            <a:r>
              <a:rPr lang="en-US" altLang="ko-KR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zh-CN" altLang="en-US" sz="15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環境問題所引起的生產停機目的安裝</a:t>
            </a:r>
            <a:endParaRPr lang="ko-KR" altLang="en-US" sz="15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5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2" name="그룹 29"/>
          <p:cNvGrpSpPr>
            <a:grpSpLocks noChangeAspect="1"/>
          </p:cNvGrpSpPr>
          <p:nvPr/>
        </p:nvGrpSpPr>
        <p:grpSpPr bwMode="auto">
          <a:xfrm>
            <a:off x="714375" y="1241449"/>
            <a:ext cx="7716838" cy="4995863"/>
            <a:chOff x="500034" y="736366"/>
            <a:chExt cx="8342926" cy="5401744"/>
          </a:xfrm>
        </p:grpSpPr>
        <p:grpSp>
          <p:nvGrpSpPr>
            <p:cNvPr id="63" name="그룹 48"/>
            <p:cNvGrpSpPr>
              <a:grpSpLocks/>
            </p:cNvGrpSpPr>
            <p:nvPr/>
          </p:nvGrpSpPr>
          <p:grpSpPr bwMode="auto">
            <a:xfrm>
              <a:off x="500034" y="1500174"/>
              <a:ext cx="7649542" cy="4627638"/>
              <a:chOff x="500034" y="1500174"/>
              <a:chExt cx="7649542" cy="4627638"/>
            </a:xfrm>
          </p:grpSpPr>
          <p:sp>
            <p:nvSpPr>
              <p:cNvPr id="81" name="직사각형 80"/>
              <p:cNvSpPr/>
              <p:nvPr/>
            </p:nvSpPr>
            <p:spPr bwMode="auto">
              <a:xfrm>
                <a:off x="500034" y="4413053"/>
                <a:ext cx="5787358" cy="1714758"/>
              </a:xfrm>
              <a:prstGeom prst="rect">
                <a:avLst/>
              </a:prstGeom>
              <a:solidFill>
                <a:srgbClr val="8AB9E7">
                  <a:lumMod val="20000"/>
                  <a:lumOff val="80000"/>
                </a:srgbClr>
              </a:solidFill>
              <a:ln w="381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>
                  <a:ln w="57150">
                    <a:solidFill>
                      <a:srgbClr val="000000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 bwMode="auto">
              <a:xfrm>
                <a:off x="500034" y="2701729"/>
                <a:ext cx="5787358" cy="1714757"/>
              </a:xfrm>
              <a:prstGeom prst="rect">
                <a:avLst/>
              </a:prstGeom>
              <a:solidFill>
                <a:srgbClr val="BBB8D4">
                  <a:lumMod val="20000"/>
                  <a:lumOff val="80000"/>
                </a:srgbClr>
              </a:solidFill>
              <a:ln w="381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>
                  <a:ln w="57150">
                    <a:solidFill>
                      <a:srgbClr val="000000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cxnSp>
            <p:nvCxnSpPr>
              <p:cNvPr id="83" name="직선 연결선 82"/>
              <p:cNvCxnSpPr/>
              <p:nvPr/>
            </p:nvCxnSpPr>
            <p:spPr bwMode="auto">
              <a:xfrm rot="5400000">
                <a:off x="2523462" y="3571981"/>
                <a:ext cx="1714757" cy="1717"/>
              </a:xfrm>
              <a:prstGeom prst="line">
                <a:avLst/>
              </a:prstGeom>
              <a:solidFill>
                <a:srgbClr val="7067AF"/>
              </a:solidFill>
              <a:ln w="381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직선 연결선 83"/>
              <p:cNvCxnSpPr/>
              <p:nvPr/>
            </p:nvCxnSpPr>
            <p:spPr bwMode="auto">
              <a:xfrm rot="5400000">
                <a:off x="1071474" y="3571981"/>
                <a:ext cx="1714757" cy="1717"/>
              </a:xfrm>
              <a:prstGeom prst="line">
                <a:avLst/>
              </a:prstGeom>
              <a:solidFill>
                <a:srgbClr val="7067AF"/>
              </a:solidFill>
              <a:ln w="381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직선 연결선 84"/>
              <p:cNvCxnSpPr/>
              <p:nvPr/>
            </p:nvCxnSpPr>
            <p:spPr bwMode="auto">
              <a:xfrm rot="5400000">
                <a:off x="3958288" y="3571981"/>
                <a:ext cx="1714757" cy="1717"/>
              </a:xfrm>
              <a:prstGeom prst="line">
                <a:avLst/>
              </a:prstGeom>
              <a:solidFill>
                <a:srgbClr val="7067AF"/>
              </a:solidFill>
              <a:ln w="381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직선 연결선 89"/>
              <p:cNvCxnSpPr/>
              <p:nvPr/>
            </p:nvCxnSpPr>
            <p:spPr bwMode="auto">
              <a:xfrm flipV="1">
                <a:off x="508616" y="1563707"/>
                <a:ext cx="1857035" cy="1143172"/>
              </a:xfrm>
              <a:prstGeom prst="line">
                <a:avLst/>
              </a:prstGeom>
              <a:solidFill>
                <a:srgbClr val="BBB8D4">
                  <a:lumMod val="20000"/>
                  <a:lumOff val="80000"/>
                </a:srgbClr>
              </a:solidFill>
              <a:ln w="381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직선 연결선 90"/>
              <p:cNvCxnSpPr/>
              <p:nvPr/>
            </p:nvCxnSpPr>
            <p:spPr bwMode="auto">
              <a:xfrm flipV="1">
                <a:off x="6246200" y="1572290"/>
                <a:ext cx="1857035" cy="1143172"/>
              </a:xfrm>
              <a:prstGeom prst="line">
                <a:avLst/>
              </a:prstGeom>
              <a:solidFill>
                <a:srgbClr val="BBB8D4">
                  <a:lumMod val="20000"/>
                  <a:lumOff val="80000"/>
                </a:srgbClr>
              </a:solidFill>
              <a:ln w="381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직선 연결선 91"/>
              <p:cNvCxnSpPr/>
              <p:nvPr/>
            </p:nvCxnSpPr>
            <p:spPr bwMode="auto">
              <a:xfrm flipV="1">
                <a:off x="6270229" y="4984640"/>
                <a:ext cx="1857035" cy="1143172"/>
              </a:xfrm>
              <a:prstGeom prst="line">
                <a:avLst/>
              </a:prstGeom>
              <a:solidFill>
                <a:srgbClr val="BBB8D4">
                  <a:lumMod val="20000"/>
                  <a:lumOff val="80000"/>
                </a:srgbClr>
              </a:solidFill>
              <a:ln w="381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3" name="자유형 92"/>
              <p:cNvSpPr/>
              <p:nvPr/>
            </p:nvSpPr>
            <p:spPr bwMode="auto">
              <a:xfrm>
                <a:off x="2281552" y="1579156"/>
                <a:ext cx="5849144" cy="3436381"/>
              </a:xfrm>
              <a:custGeom>
                <a:avLst/>
                <a:gdLst>
                  <a:gd name="connsiteX0" fmla="*/ 0 w 5815914"/>
                  <a:gd name="connsiteY0" fmla="*/ 0 h 3476367"/>
                  <a:gd name="connsiteX1" fmla="*/ 5815914 w 5815914"/>
                  <a:gd name="connsiteY1" fmla="*/ 0 h 3476367"/>
                  <a:gd name="connsiteX2" fmla="*/ 5815914 w 5815914"/>
                  <a:gd name="connsiteY2" fmla="*/ 3476367 h 3476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15914" h="3476367">
                    <a:moveTo>
                      <a:pt x="0" y="0"/>
                    </a:moveTo>
                    <a:lnTo>
                      <a:pt x="5815914" y="0"/>
                    </a:lnTo>
                    <a:lnTo>
                      <a:pt x="5815914" y="3476367"/>
                    </a:lnTo>
                  </a:path>
                </a:pathLst>
              </a:custGeom>
              <a:noFill/>
              <a:ln w="381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>
                  <a:ln w="57150">
                    <a:solidFill>
                      <a:srgbClr val="000000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grpSp>
            <p:nvGrpSpPr>
              <p:cNvPr id="94" name="그룹 21"/>
              <p:cNvGrpSpPr>
                <a:grpSpLocks/>
              </p:cNvGrpSpPr>
              <p:nvPr/>
            </p:nvGrpSpPr>
            <p:grpSpPr bwMode="auto">
              <a:xfrm>
                <a:off x="4459372" y="1502878"/>
                <a:ext cx="1857388" cy="936932"/>
                <a:chOff x="1357290" y="1079784"/>
                <a:chExt cx="1857388" cy="936932"/>
              </a:xfrm>
            </p:grpSpPr>
            <p:sp>
              <p:nvSpPr>
                <p:cNvPr id="116" name="정육면체 115"/>
                <p:cNvSpPr/>
                <p:nvPr/>
              </p:nvSpPr>
              <p:spPr bwMode="auto">
                <a:xfrm>
                  <a:off x="1357452" y="1231586"/>
                  <a:ext cx="1857034" cy="784428"/>
                </a:xfrm>
                <a:prstGeom prst="cube">
                  <a:avLst/>
                </a:prstGeom>
                <a:gradFill rotWithShape="1">
                  <a:gsLst>
                    <a:gs pos="0">
                      <a:srgbClr val="8AB9E7">
                        <a:shade val="51000"/>
                        <a:satMod val="130000"/>
                      </a:srgbClr>
                    </a:gs>
                    <a:gs pos="80000">
                      <a:srgbClr val="8AB9E7">
                        <a:shade val="93000"/>
                        <a:satMod val="130000"/>
                      </a:srgbClr>
                    </a:gs>
                    <a:gs pos="100000">
                      <a:srgbClr val="8AB9E7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+mn-cs"/>
                  </a:endParaRPr>
                </a:p>
              </p:txBody>
            </p:sp>
            <p:sp>
              <p:nvSpPr>
                <p:cNvPr id="117" name="원통 116"/>
                <p:cNvSpPr/>
                <p:nvPr/>
              </p:nvSpPr>
              <p:spPr bwMode="auto">
                <a:xfrm>
                  <a:off x="1882639" y="1080537"/>
                  <a:ext cx="856432" cy="284935"/>
                </a:xfrm>
                <a:prstGeom prst="can">
                  <a:avLst/>
                </a:prstGeom>
                <a:gradFill rotWithShape="1">
                  <a:gsLst>
                    <a:gs pos="0">
                      <a:srgbClr val="8AB9E7">
                        <a:shade val="51000"/>
                        <a:satMod val="130000"/>
                      </a:srgbClr>
                    </a:gs>
                    <a:gs pos="80000">
                      <a:srgbClr val="8AB9E7">
                        <a:shade val="93000"/>
                        <a:satMod val="130000"/>
                      </a:srgbClr>
                    </a:gs>
                    <a:gs pos="100000">
                      <a:srgbClr val="8AB9E7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+mn-cs"/>
                  </a:endParaRPr>
                </a:p>
              </p:txBody>
            </p:sp>
          </p:grpSp>
          <p:cxnSp>
            <p:nvCxnSpPr>
              <p:cNvPr id="95" name="직선 연결선 94"/>
              <p:cNvCxnSpPr/>
              <p:nvPr/>
            </p:nvCxnSpPr>
            <p:spPr bwMode="auto">
              <a:xfrm flipV="1">
                <a:off x="6292541" y="3256150"/>
                <a:ext cx="1857035" cy="1143172"/>
              </a:xfrm>
              <a:prstGeom prst="line">
                <a:avLst/>
              </a:prstGeom>
              <a:solidFill>
                <a:srgbClr val="BBB8D4">
                  <a:lumMod val="20000"/>
                  <a:lumOff val="80000"/>
                </a:srgbClr>
              </a:solidFill>
              <a:ln w="381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6" name="Oval 55"/>
              <p:cNvSpPr>
                <a:spLocks noChangeArrowheads="1"/>
              </p:cNvSpPr>
              <p:nvPr/>
            </p:nvSpPr>
            <p:spPr bwMode="auto">
              <a:xfrm>
                <a:off x="1154176" y="2990848"/>
                <a:ext cx="152400" cy="152400"/>
              </a:xfrm>
              <a:prstGeom prst="ellipse">
                <a:avLst/>
              </a:prstGeom>
              <a:solidFill>
                <a:srgbClr val="C68DFF"/>
              </a:solidFill>
              <a:ln w="9525">
                <a:round/>
                <a:headEnd/>
                <a:tailEnd/>
              </a:ln>
              <a:scene3d>
                <a:camera prst="legacyObliqueTopRight">
                  <a:rot lat="3599996" lon="20999970" rev="0"/>
                </a:camera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C68DFF"/>
                </a:extrusion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1pPr>
                <a:lvl2pPr marL="742950" indent="-28575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2pPr>
                <a:lvl3pPr marL="11430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3pPr>
                <a:lvl4pPr marL="16002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4pPr>
                <a:lvl5pPr marL="20574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97" name="Oval 56"/>
              <p:cNvSpPr>
                <a:spLocks noChangeArrowheads="1"/>
              </p:cNvSpPr>
              <p:nvPr/>
            </p:nvSpPr>
            <p:spPr bwMode="auto">
              <a:xfrm>
                <a:off x="1077976" y="2031912"/>
                <a:ext cx="152400" cy="152400"/>
              </a:xfrm>
              <a:prstGeom prst="ellipse">
                <a:avLst/>
              </a:prstGeom>
              <a:solidFill>
                <a:srgbClr val="C68DFF"/>
              </a:solidFill>
              <a:ln w="9525">
                <a:round/>
                <a:headEnd/>
                <a:tailEnd/>
              </a:ln>
              <a:scene3d>
                <a:camera prst="legacyObliqueTopRight">
                  <a:rot lat="0" lon="5400000" rev="0"/>
                </a:camera>
                <a:lightRig rig="legacyFlat3" dir="b"/>
              </a:scene3d>
              <a:sp3d extrusionH="989000" prstMaterial="legacyMatte">
                <a:bevelT w="13500" h="13500" prst="angle"/>
                <a:bevelB w="13500" h="13500" prst="angle"/>
                <a:extrusionClr>
                  <a:srgbClr val="C68DFF"/>
                </a:extrusion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1pPr>
                <a:lvl2pPr marL="742950" indent="-28575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2pPr>
                <a:lvl3pPr marL="11430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3pPr>
                <a:lvl4pPr marL="16002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4pPr>
                <a:lvl5pPr marL="20574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98" name="AutoShape 57"/>
              <p:cNvSpPr>
                <a:spLocks noChangeArrowheads="1"/>
              </p:cNvSpPr>
              <p:nvPr/>
            </p:nvSpPr>
            <p:spPr bwMode="auto">
              <a:xfrm>
                <a:off x="1154176" y="2609848"/>
                <a:ext cx="152400" cy="228600"/>
              </a:xfrm>
              <a:prstGeom prst="upArrow">
                <a:avLst>
                  <a:gd name="adj1" fmla="val 50000"/>
                  <a:gd name="adj2" fmla="val 37500"/>
                </a:avLst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1pPr>
                <a:lvl2pPr marL="742950" indent="-28575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2pPr>
                <a:lvl3pPr marL="11430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3pPr>
                <a:lvl4pPr marL="16002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4pPr>
                <a:lvl5pPr marL="20574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99" name="AutoShape 58"/>
              <p:cNvSpPr>
                <a:spLocks noChangeArrowheads="1"/>
              </p:cNvSpPr>
              <p:nvPr/>
            </p:nvSpPr>
            <p:spPr bwMode="auto">
              <a:xfrm>
                <a:off x="1230376" y="2023005"/>
                <a:ext cx="228600" cy="152400"/>
              </a:xfrm>
              <a:prstGeom prst="rightArrow">
                <a:avLst>
                  <a:gd name="adj1" fmla="val 50000"/>
                  <a:gd name="adj2" fmla="val 37500"/>
                </a:avLst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1pPr>
                <a:lvl2pPr marL="742950" indent="-28575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2pPr>
                <a:lvl3pPr marL="11430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3pPr>
                <a:lvl4pPr marL="16002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4pPr>
                <a:lvl5pPr marL="20574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grpSp>
            <p:nvGrpSpPr>
              <p:cNvPr id="100" name="그룹 20"/>
              <p:cNvGrpSpPr>
                <a:grpSpLocks/>
              </p:cNvGrpSpPr>
              <p:nvPr/>
            </p:nvGrpSpPr>
            <p:grpSpPr bwMode="auto">
              <a:xfrm>
                <a:off x="1673290" y="1500174"/>
                <a:ext cx="1857388" cy="936932"/>
                <a:chOff x="1357290" y="1079784"/>
                <a:chExt cx="1857388" cy="936932"/>
              </a:xfrm>
            </p:grpSpPr>
            <p:sp>
              <p:nvSpPr>
                <p:cNvPr id="114" name="정육면체 113"/>
                <p:cNvSpPr/>
                <p:nvPr/>
              </p:nvSpPr>
              <p:spPr bwMode="auto">
                <a:xfrm>
                  <a:off x="1357982" y="1230857"/>
                  <a:ext cx="1857034" cy="786145"/>
                </a:xfrm>
                <a:prstGeom prst="cube">
                  <a:avLst/>
                </a:prstGeom>
                <a:gradFill rotWithShape="1">
                  <a:gsLst>
                    <a:gs pos="0">
                      <a:srgbClr val="000000">
                        <a:tint val="50000"/>
                        <a:satMod val="300000"/>
                      </a:srgbClr>
                    </a:gs>
                    <a:gs pos="35000">
                      <a:srgbClr val="000000">
                        <a:tint val="37000"/>
                        <a:satMod val="300000"/>
                      </a:srgbClr>
                    </a:gs>
                    <a:gs pos="100000">
                      <a:srgbClr val="000000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0000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+mn-cs"/>
                  </a:endParaRPr>
                </a:p>
              </p:txBody>
            </p:sp>
            <p:sp>
              <p:nvSpPr>
                <p:cNvPr id="115" name="원통 114"/>
                <p:cNvSpPr/>
                <p:nvPr/>
              </p:nvSpPr>
              <p:spPr bwMode="auto">
                <a:xfrm>
                  <a:off x="1883169" y="1079808"/>
                  <a:ext cx="856433" cy="286651"/>
                </a:xfrm>
                <a:prstGeom prst="can">
                  <a:avLst/>
                </a:prstGeom>
                <a:gradFill rotWithShape="1">
                  <a:gsLst>
                    <a:gs pos="0">
                      <a:srgbClr val="000000">
                        <a:tint val="50000"/>
                        <a:satMod val="300000"/>
                      </a:srgbClr>
                    </a:gs>
                    <a:gs pos="35000">
                      <a:srgbClr val="000000">
                        <a:tint val="37000"/>
                        <a:satMod val="300000"/>
                      </a:srgbClr>
                    </a:gs>
                    <a:gs pos="100000">
                      <a:srgbClr val="000000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000000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01" name="그룹 47"/>
              <p:cNvGrpSpPr>
                <a:grpSpLocks/>
              </p:cNvGrpSpPr>
              <p:nvPr/>
            </p:nvGrpSpPr>
            <p:grpSpPr bwMode="auto">
              <a:xfrm>
                <a:off x="2163870" y="1865601"/>
                <a:ext cx="5000626" cy="2971800"/>
                <a:chOff x="2205060" y="1579849"/>
                <a:chExt cx="5000626" cy="2971800"/>
              </a:xfrm>
            </p:grpSpPr>
            <p:grpSp>
              <p:nvGrpSpPr>
                <p:cNvPr id="105" name="Group 46"/>
                <p:cNvGrpSpPr>
                  <a:grpSpLocks/>
                </p:cNvGrpSpPr>
                <p:nvPr/>
              </p:nvGrpSpPr>
              <p:grpSpPr bwMode="auto">
                <a:xfrm>
                  <a:off x="2205060" y="1579849"/>
                  <a:ext cx="5000626" cy="2971800"/>
                  <a:chOff x="585" y="1440"/>
                  <a:chExt cx="3150" cy="1872"/>
                </a:xfrm>
              </p:grpSpPr>
              <p:sp>
                <p:nvSpPr>
                  <p:cNvPr id="108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3116" y="1440"/>
                    <a:ext cx="96" cy="96"/>
                  </a:xfrm>
                  <a:prstGeom prst="ellipse">
                    <a:avLst/>
                  </a:prstGeom>
                  <a:solidFill>
                    <a:srgbClr val="C68DFF"/>
                  </a:solidFill>
                  <a:ln w="9525">
                    <a:round/>
                    <a:headEnd/>
                    <a:tailEnd/>
                  </a:ln>
                  <a:scene3d>
                    <a:camera prst="legacyObliqueTopRight">
                      <a:rot lat="0" lon="5400000" rev="0"/>
                    </a:camera>
                    <a:lightRig rig="legacyFlat3" dir="b"/>
                  </a:scene3d>
                  <a:sp3d extrusionH="781050" prstMaterial="legacyMatte">
                    <a:bevelT w="13500" h="13500" prst="angle"/>
                    <a:bevelB w="13500" h="13500" prst="angle"/>
                    <a:extrusionClr>
                      <a:srgbClr val="C68DFF"/>
                    </a:extrusionClr>
                  </a:sp3d>
                </p:spPr>
                <p:txBody>
                  <a:bodyPr wrap="none" anchor="ctr">
                    <a:flatTx/>
                  </a:bodyPr>
                  <a:lstStyle>
                    <a:lvl1pPr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1pPr>
                    <a:lvl2pPr marL="742950" indent="-28575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2pPr>
                    <a:lvl3pPr marL="11430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3pPr>
                    <a:lvl4pPr marL="16002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4pPr>
                    <a:lvl5pPr marL="20574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3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Y견고딕" pitchFamily="18" charset="-127"/>
                      <a:ea typeface="HY견고딕" pitchFamily="18" charset="-127"/>
                    </a:endParaRPr>
                  </a:p>
                </p:txBody>
              </p:sp>
              <p:sp>
                <p:nvSpPr>
                  <p:cNvPr id="109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585" y="3174"/>
                    <a:ext cx="96" cy="96"/>
                  </a:xfrm>
                  <a:prstGeom prst="ellipse">
                    <a:avLst/>
                  </a:prstGeom>
                  <a:solidFill>
                    <a:srgbClr val="C68DFF"/>
                  </a:solidFill>
                  <a:ln w="9525">
                    <a:round/>
                    <a:headEnd/>
                    <a:tailEnd/>
                  </a:ln>
                  <a:scene3d>
                    <a:camera prst="legacyObliqueTopRight">
                      <a:rot lat="0" lon="5400000" rev="0"/>
                    </a:camera>
                    <a:lightRig rig="legacyFlat3" dir="b"/>
                  </a:scene3d>
                  <a:sp3d extrusionH="4502150" prstMaterial="legacyMatte">
                    <a:bevelT w="13500" h="13500" prst="angle"/>
                    <a:bevelB w="13500" h="13500" prst="angle"/>
                    <a:extrusionClr>
                      <a:srgbClr val="C68DFF"/>
                    </a:extrusionClr>
                  </a:sp3d>
                </p:spPr>
                <p:txBody>
                  <a:bodyPr wrap="none" anchor="ctr">
                    <a:flatTx/>
                  </a:bodyPr>
                  <a:lstStyle>
                    <a:lvl1pPr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1pPr>
                    <a:lvl2pPr marL="742950" indent="-28575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2pPr>
                    <a:lvl3pPr marL="11430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3pPr>
                    <a:lvl4pPr marL="16002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4pPr>
                    <a:lvl5pPr marL="20574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3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Y견고딕" pitchFamily="18" charset="-127"/>
                      <a:ea typeface="HY견고딕" pitchFamily="18" charset="-127"/>
                    </a:endParaRPr>
                  </a:p>
                </p:txBody>
              </p:sp>
              <p:sp>
                <p:nvSpPr>
                  <p:cNvPr id="110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3639" y="3216"/>
                    <a:ext cx="96" cy="96"/>
                  </a:xfrm>
                  <a:prstGeom prst="ellipse">
                    <a:avLst/>
                  </a:prstGeom>
                  <a:solidFill>
                    <a:srgbClr val="C68DFF"/>
                  </a:solidFill>
                  <a:ln w="9525">
                    <a:round/>
                    <a:headEnd/>
                    <a:tailEnd/>
                  </a:ln>
                  <a:scene3d>
                    <a:camera prst="legacyObliqueTopRight">
                      <a:rot lat="3599996" lon="20999970" rev="0"/>
                    </a:camera>
                    <a:lightRig rig="legacyFlat3" dir="b"/>
                  </a:scene3d>
                  <a:sp3d extrusionH="2571750" prstMaterial="legacyMatte">
                    <a:bevelT w="13500" h="13500" prst="angle"/>
                    <a:bevelB w="13500" h="13500" prst="angle"/>
                    <a:extrusionClr>
                      <a:srgbClr val="C68DFF"/>
                    </a:extrusionClr>
                  </a:sp3d>
                </p:spPr>
                <p:txBody>
                  <a:bodyPr wrap="none" anchor="ctr">
                    <a:flatTx/>
                  </a:bodyPr>
                  <a:lstStyle>
                    <a:lvl1pPr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1pPr>
                    <a:lvl2pPr marL="742950" indent="-28575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2pPr>
                    <a:lvl3pPr marL="11430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3pPr>
                    <a:lvl4pPr marL="16002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4pPr>
                    <a:lvl5pPr marL="20574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3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Y견고딕" pitchFamily="18" charset="-127"/>
                      <a:ea typeface="HY견고딕" pitchFamily="18" charset="-127"/>
                    </a:endParaRPr>
                  </a:p>
                </p:txBody>
              </p:sp>
              <p:sp>
                <p:nvSpPr>
                  <p:cNvPr id="111" name="AutoShape 50"/>
                  <p:cNvSpPr>
                    <a:spLocks noChangeArrowheads="1"/>
                  </p:cNvSpPr>
                  <p:nvPr/>
                </p:nvSpPr>
                <p:spPr bwMode="auto">
                  <a:xfrm>
                    <a:off x="2931" y="3174"/>
                    <a:ext cx="144" cy="96"/>
                  </a:xfrm>
                  <a:prstGeom prst="rightArrow">
                    <a:avLst>
                      <a:gd name="adj1" fmla="val 50000"/>
                      <a:gd name="adj2" fmla="val 37500"/>
                    </a:avLst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1pPr>
                    <a:lvl2pPr marL="742950" indent="-28575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2pPr>
                    <a:lvl3pPr marL="11430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3pPr>
                    <a:lvl4pPr marL="16002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4pPr>
                    <a:lvl5pPr marL="20574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3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Y견고딕" pitchFamily="18" charset="-127"/>
                      <a:ea typeface="HY견고딕" pitchFamily="18" charset="-127"/>
                    </a:endParaRPr>
                  </a:p>
                </p:txBody>
              </p:sp>
              <p:sp>
                <p:nvSpPr>
                  <p:cNvPr id="112" name="AutoShape 51"/>
                  <p:cNvSpPr>
                    <a:spLocks noChangeArrowheads="1"/>
                  </p:cNvSpPr>
                  <p:nvPr/>
                </p:nvSpPr>
                <p:spPr bwMode="auto">
                  <a:xfrm>
                    <a:off x="3634" y="2245"/>
                    <a:ext cx="96" cy="144"/>
                  </a:xfrm>
                  <a:prstGeom prst="upArrow">
                    <a:avLst>
                      <a:gd name="adj1" fmla="val 50000"/>
                      <a:gd name="adj2" fmla="val 37500"/>
                    </a:avLst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>
                    <a:lvl1pPr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1pPr>
                    <a:lvl2pPr marL="742950" indent="-28575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2pPr>
                    <a:lvl3pPr marL="11430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3pPr>
                    <a:lvl4pPr marL="16002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4pPr>
                    <a:lvl5pPr marL="20574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3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Y견고딕" pitchFamily="18" charset="-127"/>
                      <a:ea typeface="HY견고딕" pitchFamily="18" charset="-127"/>
                    </a:endParaRPr>
                  </a:p>
                </p:txBody>
              </p:sp>
              <p:sp>
                <p:nvSpPr>
                  <p:cNvPr id="113" name="AutoShape 52"/>
                  <p:cNvSpPr>
                    <a:spLocks noChangeArrowheads="1"/>
                  </p:cNvSpPr>
                  <p:nvPr/>
                </p:nvSpPr>
                <p:spPr bwMode="auto">
                  <a:xfrm>
                    <a:off x="3327" y="1440"/>
                    <a:ext cx="144" cy="96"/>
                  </a:xfrm>
                  <a:prstGeom prst="leftArrow">
                    <a:avLst>
                      <a:gd name="adj1" fmla="val 50000"/>
                      <a:gd name="adj2" fmla="val 37500"/>
                    </a:avLst>
                  </a:prstGeom>
                  <a:solidFill>
                    <a:srgbClr val="FFFF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1pPr>
                    <a:lvl2pPr marL="742950" indent="-28575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2pPr>
                    <a:lvl3pPr marL="11430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3pPr>
                    <a:lvl4pPr marL="16002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4pPr>
                    <a:lvl5pPr marL="2057400" indent="-228600" eaLnBrk="0" hangingPunct="0"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300">
                        <a:solidFill>
                          <a:schemeClr val="tx1"/>
                        </a:solidFill>
                        <a:latin typeface="HY견고딕" pitchFamily="18" charset="-127"/>
                        <a:ea typeface="HY견고딕" pitchFamily="18" charset="-127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3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Y견고딕" pitchFamily="18" charset="-127"/>
                      <a:ea typeface="HY견고딕" pitchFamily="18" charset="-127"/>
                    </a:endParaRPr>
                  </a:p>
                </p:txBody>
              </p:sp>
            </p:grpSp>
            <p:sp>
              <p:nvSpPr>
                <p:cNvPr id="106" name="AutoShape 50"/>
                <p:cNvSpPr>
                  <a:spLocks noChangeArrowheads="1"/>
                </p:cNvSpPr>
                <p:nvPr/>
              </p:nvSpPr>
              <p:spPr bwMode="auto">
                <a:xfrm>
                  <a:off x="4557714" y="4324125"/>
                  <a:ext cx="228600" cy="152400"/>
                </a:xfrm>
                <a:prstGeom prst="rightArrow">
                  <a:avLst>
                    <a:gd name="adj1" fmla="val 50000"/>
                    <a:gd name="adj2" fmla="val 37500"/>
                  </a:avLst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1pPr>
                  <a:lvl2pPr marL="742950" indent="-28575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2pPr>
                  <a:lvl3pPr marL="11430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3pPr>
                  <a:lvl4pPr marL="16002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4pPr>
                  <a:lvl5pPr marL="20574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3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107" name="AutoShape 50"/>
                <p:cNvSpPr>
                  <a:spLocks noChangeArrowheads="1"/>
                </p:cNvSpPr>
                <p:nvPr/>
              </p:nvSpPr>
              <p:spPr bwMode="auto">
                <a:xfrm>
                  <a:off x="3096516" y="4319877"/>
                  <a:ext cx="228600" cy="152400"/>
                </a:xfrm>
                <a:prstGeom prst="rightArrow">
                  <a:avLst>
                    <a:gd name="adj1" fmla="val 50000"/>
                    <a:gd name="adj2" fmla="val 37500"/>
                  </a:avLst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1pPr>
                  <a:lvl2pPr marL="742950" indent="-28575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2pPr>
                  <a:lvl3pPr marL="11430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3pPr>
                  <a:lvl4pPr marL="16002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4pPr>
                  <a:lvl5pPr marL="20574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3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pic>
            <p:nvPicPr>
              <p:cNvPr id="102" name="그림 69" descr="BW.JP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7525" y="4861043"/>
                <a:ext cx="599563" cy="1101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그림 70" descr="BW.JP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5095" y="4860464"/>
                <a:ext cx="599563" cy="1101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" name="그림 71" descr="BW.JP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8321" y="4857760"/>
                <a:ext cx="599563" cy="1101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4" name="위쪽 화살표 31"/>
            <p:cNvSpPr>
              <a:spLocks noChangeArrowheads="1"/>
            </p:cNvSpPr>
            <p:nvPr/>
          </p:nvSpPr>
          <p:spPr bwMode="auto">
            <a:xfrm>
              <a:off x="2428860" y="1077080"/>
              <a:ext cx="428628" cy="35719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CCFF66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5" name="위쪽 화살표 32"/>
            <p:cNvSpPr>
              <a:spLocks noChangeArrowheads="1"/>
            </p:cNvSpPr>
            <p:nvPr/>
          </p:nvSpPr>
          <p:spPr bwMode="auto">
            <a:xfrm>
              <a:off x="5201170" y="1071546"/>
              <a:ext cx="428628" cy="35719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CCFF66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Text Box 69"/>
            <p:cNvSpPr txBox="1">
              <a:spLocks noChangeArrowheads="1"/>
            </p:cNvSpPr>
            <p:nvPr/>
          </p:nvSpPr>
          <p:spPr bwMode="auto">
            <a:xfrm>
              <a:off x="2371413" y="736366"/>
              <a:ext cx="549275" cy="332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굴림" pitchFamily="50" charset="-127"/>
                  <a:ea typeface="굴림" pitchFamily="50" charset="-127"/>
                </a:rPr>
                <a:t>大氣</a:t>
              </a:r>
              <a:r>
                <a:rPr kumimoji="1" lang="ko-KR" altLang="en-US" sz="2000" b="1" i="0" u="none" strike="noStrike" kern="0" cap="none" spc="0" normalizeH="0" baseline="0" noProof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</a:rPr>
                <a:t> </a:t>
              </a:r>
              <a:endParaRPr kumimoji="1" lang="ko-KR" altLang="en-US" sz="2000" b="1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7" name="Text Box 69"/>
            <p:cNvSpPr txBox="1">
              <a:spLocks noChangeArrowheads="1"/>
            </p:cNvSpPr>
            <p:nvPr/>
          </p:nvSpPr>
          <p:spPr bwMode="auto">
            <a:xfrm>
              <a:off x="5132781" y="739070"/>
              <a:ext cx="549275" cy="332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latin typeface="굴림" pitchFamily="50" charset="-127"/>
                  <a:ea typeface="굴림" pitchFamily="50" charset="-127"/>
                </a:rPr>
                <a:t>大氣</a:t>
              </a:r>
              <a:r>
                <a:rPr kumimoji="1" lang="ko-KR" altLang="en-US" sz="2000" b="1" i="0" u="none" strike="noStrike" kern="0" cap="none" spc="0" normalizeH="0" baseline="0" noProof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</a:rPr>
                <a:t> </a:t>
              </a:r>
              <a:endParaRPr kumimoji="1" lang="ko-KR" altLang="en-US" sz="2000" b="1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8" name="Text Box 69"/>
            <p:cNvSpPr txBox="1">
              <a:spLocks noChangeArrowheads="1"/>
            </p:cNvSpPr>
            <p:nvPr/>
          </p:nvSpPr>
          <p:spPr bwMode="auto">
            <a:xfrm>
              <a:off x="2046956" y="2000240"/>
              <a:ext cx="10001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</a:rPr>
                <a:t>VOC Scr’</a:t>
              </a:r>
              <a:endParaRPr kumimoji="1" lang="ko-KR" altLang="en-US" sz="1800" b="1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9" name="Text Box 69"/>
            <p:cNvSpPr txBox="1">
              <a:spLocks noChangeArrowheads="1"/>
            </p:cNvSpPr>
            <p:nvPr/>
          </p:nvSpPr>
          <p:spPr bwMode="auto">
            <a:xfrm>
              <a:off x="4857752" y="2016716"/>
              <a:ext cx="10001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</a:rPr>
                <a:t>WET Scr’</a:t>
              </a:r>
              <a:endParaRPr kumimoji="1" lang="ko-KR" altLang="en-US" sz="1800" b="1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0" name="Text Box 23"/>
            <p:cNvSpPr txBox="1">
              <a:spLocks noChangeArrowheads="1"/>
            </p:cNvSpPr>
            <p:nvPr/>
          </p:nvSpPr>
          <p:spPr bwMode="auto">
            <a:xfrm>
              <a:off x="785786" y="4121355"/>
              <a:ext cx="9286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PHOTO</a:t>
              </a:r>
              <a:endParaRPr kumimoji="1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 Box 23"/>
            <p:cNvSpPr txBox="1">
              <a:spLocks noChangeArrowheads="1"/>
            </p:cNvSpPr>
            <p:nvPr/>
          </p:nvSpPr>
          <p:spPr bwMode="auto">
            <a:xfrm>
              <a:off x="2214546" y="4126904"/>
              <a:ext cx="9286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ETCH</a:t>
              </a:r>
              <a:endParaRPr kumimoji="1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Text Box 23"/>
            <p:cNvSpPr txBox="1">
              <a:spLocks noChangeArrowheads="1"/>
            </p:cNvSpPr>
            <p:nvPr/>
          </p:nvSpPr>
          <p:spPr bwMode="auto">
            <a:xfrm>
              <a:off x="3643306" y="4118666"/>
              <a:ext cx="9286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CVD</a:t>
              </a:r>
              <a:endParaRPr kumimoji="1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3" name="Text Box 23"/>
            <p:cNvSpPr txBox="1">
              <a:spLocks noChangeArrowheads="1"/>
            </p:cNvSpPr>
            <p:nvPr/>
          </p:nvSpPr>
          <p:spPr bwMode="auto">
            <a:xfrm>
              <a:off x="5088542" y="4113132"/>
              <a:ext cx="9286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DIFF, IIP</a:t>
              </a:r>
              <a:endParaRPr kumimoji="1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Text Box 69"/>
            <p:cNvSpPr txBox="1">
              <a:spLocks noChangeArrowheads="1"/>
            </p:cNvSpPr>
            <p:nvPr/>
          </p:nvSpPr>
          <p:spPr bwMode="auto">
            <a:xfrm>
              <a:off x="1357290" y="5223703"/>
              <a:ext cx="114300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</a:rPr>
                <a:t>POU Scr’</a:t>
              </a:r>
              <a:endParaRPr kumimoji="1" lang="ko-KR" altLang="en-US" sz="1800" b="1" i="0" u="none" strike="noStrike" kern="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5" name="자유형 42"/>
            <p:cNvSpPr>
              <a:spLocks noChangeArrowheads="1"/>
            </p:cNvSpPr>
            <p:nvPr/>
          </p:nvSpPr>
          <p:spPr bwMode="auto">
            <a:xfrm>
              <a:off x="2428860" y="5978758"/>
              <a:ext cx="5058032" cy="0"/>
            </a:xfrm>
            <a:custGeom>
              <a:avLst/>
              <a:gdLst>
                <a:gd name="T0" fmla="*/ 0 w 5058032"/>
                <a:gd name="T1" fmla="*/ 5058032 w 5058032"/>
                <a:gd name="T2" fmla="*/ 0 60000 65536"/>
                <a:gd name="T3" fmla="*/ 0 60000 65536"/>
                <a:gd name="T4" fmla="*/ 0 w 5058032"/>
                <a:gd name="T5" fmla="*/ 5058032 w 5058032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5058032">
                  <a:moveTo>
                    <a:pt x="0" y="0"/>
                  </a:moveTo>
                  <a:lnTo>
                    <a:pt x="5058032" y="0"/>
                  </a:lnTo>
                </a:path>
              </a:pathLst>
            </a:custGeom>
            <a:solidFill>
              <a:srgbClr val="7067AF"/>
            </a:solidFill>
            <a:ln w="76200" algn="ctr">
              <a:solidFill>
                <a:srgbClr val="FFC000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6" name="정육면체 75"/>
            <p:cNvSpPr/>
            <p:nvPr/>
          </p:nvSpPr>
          <p:spPr bwMode="auto">
            <a:xfrm>
              <a:off x="7258816" y="5429206"/>
              <a:ext cx="1427960" cy="708904"/>
            </a:xfrm>
            <a:prstGeom prst="cube">
              <a:avLst/>
            </a:prstGeom>
            <a:solidFill>
              <a:srgbClr val="FFFFCC"/>
            </a:soli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endParaRPr>
            </a:p>
          </p:txBody>
        </p:sp>
        <p:sp>
          <p:nvSpPr>
            <p:cNvPr id="77" name="Text Box 23"/>
            <p:cNvSpPr txBox="1">
              <a:spLocks noChangeArrowheads="1"/>
            </p:cNvSpPr>
            <p:nvPr/>
          </p:nvSpPr>
          <p:spPr bwMode="auto">
            <a:xfrm>
              <a:off x="7330269" y="5731492"/>
              <a:ext cx="1143008" cy="299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廢水處理廠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8" name="AutoShape 75"/>
            <p:cNvSpPr>
              <a:spLocks noChangeArrowheads="1"/>
            </p:cNvSpPr>
            <p:nvPr/>
          </p:nvSpPr>
          <p:spPr bwMode="auto">
            <a:xfrm>
              <a:off x="6072198" y="1000108"/>
              <a:ext cx="2643206" cy="381000"/>
            </a:xfrm>
            <a:prstGeom prst="wedgeRoundRectCallout">
              <a:avLst>
                <a:gd name="adj1" fmla="val -56394"/>
                <a:gd name="adj2" fmla="val 208782"/>
                <a:gd name="adj3" fmla="val 16667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rgbClr val="000000">
                  <a:alpha val="50195"/>
                </a:srgbClr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減少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Main Scrubber</a:t>
              </a:r>
              <a:r>
                <a:rPr kumimoji="1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負荷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endPara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9" name="AutoShape 75"/>
            <p:cNvSpPr>
              <a:spLocks noChangeArrowheads="1"/>
            </p:cNvSpPr>
            <p:nvPr/>
          </p:nvSpPr>
          <p:spPr bwMode="auto">
            <a:xfrm>
              <a:off x="6818010" y="2117799"/>
              <a:ext cx="2000264" cy="508239"/>
            </a:xfrm>
            <a:prstGeom prst="wedgeRoundRectCallout">
              <a:avLst>
                <a:gd name="adj1" fmla="val -38273"/>
                <a:gd name="adj2" fmla="val 120134"/>
                <a:gd name="adj3" fmla="val 16667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rgbClr val="000000">
                  <a:alpha val="50195"/>
                </a:srgbClr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防止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Duct</a:t>
              </a:r>
              <a:r>
                <a:rPr kumimoji="1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內部爆發及腐蝕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</a:p>
          </p:txBody>
        </p:sp>
        <p:sp>
          <p:nvSpPr>
            <p:cNvPr id="80" name="AutoShape 75"/>
            <p:cNvSpPr>
              <a:spLocks noChangeArrowheads="1"/>
            </p:cNvSpPr>
            <p:nvPr/>
          </p:nvSpPr>
          <p:spPr bwMode="auto">
            <a:xfrm>
              <a:off x="6842696" y="3526979"/>
              <a:ext cx="2000264" cy="523876"/>
            </a:xfrm>
            <a:prstGeom prst="wedgeRoundRectCallout">
              <a:avLst>
                <a:gd name="adj1" fmla="val -38273"/>
                <a:gd name="adj2" fmla="val 120134"/>
                <a:gd name="adj3" fmla="val 16667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rgbClr val="000000">
                  <a:alpha val="50195"/>
                </a:srgbClr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防止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Duct </a:t>
              </a:r>
              <a:r>
                <a:rPr lang="zh-CN" altLang="en-US" sz="1200" b="1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內部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Powder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kern="0" noProof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積壓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</a:p>
          </p:txBody>
        </p:sp>
      </p:grpSp>
      <p:pic>
        <p:nvPicPr>
          <p:cNvPr id="1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9" y="3567445"/>
            <a:ext cx="1099455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05" y="3570788"/>
            <a:ext cx="1099455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786" y="3574130"/>
            <a:ext cx="1099455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346" y="3574130"/>
            <a:ext cx="1099455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2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 Scrubber Model</a:t>
            </a:r>
            <a:r>
              <a:rPr lang="zh-CN" altLang="en-US" dirty="0" smtClean="0"/>
              <a:t>別</a:t>
            </a:r>
            <a:r>
              <a:rPr lang="ko-KR" altLang="en-US" dirty="0" smtClean="0"/>
              <a:t> </a:t>
            </a:r>
            <a:r>
              <a:rPr lang="zh-CN" altLang="en-US" dirty="0" smtClean="0"/>
              <a:t>處理技術</a:t>
            </a:r>
            <a:endParaRPr lang="ko-KR" altLang="en-US" dirty="0"/>
          </a:p>
        </p:txBody>
      </p:sp>
      <p:graphicFrame>
        <p:nvGraphicFramePr>
          <p:cNvPr id="77" name="Group 3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075359"/>
              </p:ext>
            </p:extLst>
          </p:nvPr>
        </p:nvGraphicFramePr>
        <p:xfrm>
          <a:off x="493713" y="896515"/>
          <a:ext cx="8205787" cy="5574348"/>
        </p:xfrm>
        <a:graphic>
          <a:graphicData uri="http://schemas.openxmlformats.org/drawingml/2006/table">
            <a:tbl>
              <a:tblPr/>
              <a:tblGrid>
                <a:gridCol w="1185862"/>
                <a:gridCol w="2316163"/>
                <a:gridCol w="2303462"/>
                <a:gridCol w="2400300"/>
              </a:tblGrid>
              <a:tr h="182563"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項目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Dry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Heat Wet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</a:tr>
              <a:tr h="1069975"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構造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1206500"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原理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發熱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原理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水溶性</a:t>
                      </a:r>
                      <a:r>
                        <a:rPr kumimoji="1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GAS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中和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吸收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處理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t-BR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HCl(g) + H2O(l) → H3O(+g) + Cl(-g)</a:t>
                      </a: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t-BR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HF(g) + H2O(l) → H3O(+g) + F(-g)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抵抗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發熱體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(Heater)</a:t>
                      </a: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263525"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最大溫度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1,000℃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301625"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現實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使用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溫度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850℃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以下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346075"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應用製成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一部分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Etch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製成應用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半導體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Etch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及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Ion Implant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製成一部分應用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LCD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外大部分的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CVD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製成較多應用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641350"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Utility </a:t>
                      </a: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特徵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Gas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排氣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用量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1㎥/min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以下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電氣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使用量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 ~ 2kW)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使用自來水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發生廢水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Gas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排氣用量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0.5㎥/min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以下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不使用自來水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不發生廢水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Gas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排氣用量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5㎥/min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이하</a:t>
                      </a: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使用電氣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Heater(10 ~ 50kW)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使用自來水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發生廢水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550863"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優點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電功率使用量較少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維護費用便宜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以檢驗穩定化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低價位的設備價格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Maintenance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容易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設備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Trouble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發生率較低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方便運營管理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電功率使用量較少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維護費用便宜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以檢驗穩定化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適合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Powder Issue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製成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793750"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缺點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無法處理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PFC Gas </a:t>
                      </a:r>
                    </a:p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能夠應用到的製成較少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(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只有水溶性</a:t>
                      </a:r>
                      <a:r>
                        <a:rPr kumimoji="1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GAS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處理可能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無法處理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PFC Gas </a:t>
                      </a:r>
                    </a:p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無法應用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Powder Issue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製成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維護費用較高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(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週期性的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Canister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替換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2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7620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7620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5000"/>
                        <a:buFont typeface="Wingdings" pitchFamily="2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無法處理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PFC Gas </a:t>
                      </a:r>
                    </a:p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(Heater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運轉溫度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700 ~ 850℃)</a:t>
                      </a:r>
                    </a:p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PM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時間較長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(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需要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Heating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及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Cooling Time 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78" name="Group 155"/>
          <p:cNvGrpSpPr>
            <a:grpSpLocks/>
          </p:cNvGrpSpPr>
          <p:nvPr/>
        </p:nvGrpSpPr>
        <p:grpSpPr bwMode="auto">
          <a:xfrm>
            <a:off x="2363788" y="1221953"/>
            <a:ext cx="835025" cy="893762"/>
            <a:chOff x="4422" y="644"/>
            <a:chExt cx="526" cy="563"/>
          </a:xfrm>
        </p:grpSpPr>
        <p:sp>
          <p:nvSpPr>
            <p:cNvPr id="79" name="Rectangle 106"/>
            <p:cNvSpPr>
              <a:spLocks noChangeArrowheads="1"/>
            </p:cNvSpPr>
            <p:nvPr/>
          </p:nvSpPr>
          <p:spPr bwMode="auto">
            <a:xfrm>
              <a:off x="4631" y="1071"/>
              <a:ext cx="317" cy="136"/>
            </a:xfrm>
            <a:prstGeom prst="rect">
              <a:avLst/>
            </a:prstGeom>
            <a:gradFill rotWithShape="1">
              <a:gsLst>
                <a:gs pos="0">
                  <a:srgbClr val="FFCC99"/>
                </a:gs>
                <a:gs pos="100000">
                  <a:srgbClr val="0000FF"/>
                </a:gs>
              </a:gsLst>
              <a:lin ang="54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Wet Tank</a:t>
              </a:r>
            </a:p>
          </p:txBody>
        </p:sp>
        <p:sp>
          <p:nvSpPr>
            <p:cNvPr id="80" name="Rectangle 107"/>
            <p:cNvSpPr>
              <a:spLocks noChangeArrowheads="1"/>
            </p:cNvSpPr>
            <p:nvPr/>
          </p:nvSpPr>
          <p:spPr bwMode="auto">
            <a:xfrm>
              <a:off x="4649" y="799"/>
              <a:ext cx="181" cy="272"/>
            </a:xfrm>
            <a:prstGeom prst="rect">
              <a:avLst/>
            </a:prstGeom>
            <a:pattFill prst="sphere">
              <a:fgClr>
                <a:srgbClr val="0000FF"/>
              </a:fgClr>
              <a:bgClr>
                <a:srgbClr val="99FFCC"/>
              </a:bgClr>
            </a:patt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Rectangle 110"/>
            <p:cNvSpPr>
              <a:spLocks noChangeArrowheads="1"/>
            </p:cNvSpPr>
            <p:nvPr/>
          </p:nvSpPr>
          <p:spPr bwMode="auto">
            <a:xfrm>
              <a:off x="4876" y="799"/>
              <a:ext cx="45" cy="272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2" name="Rectangle 111"/>
            <p:cNvSpPr>
              <a:spLocks noChangeArrowheads="1"/>
            </p:cNvSpPr>
            <p:nvPr/>
          </p:nvSpPr>
          <p:spPr bwMode="auto">
            <a:xfrm>
              <a:off x="4719" y="753"/>
              <a:ext cx="45" cy="46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3" name="Line 112"/>
            <p:cNvSpPr>
              <a:spLocks noChangeShapeType="1"/>
            </p:cNvSpPr>
            <p:nvPr/>
          </p:nvSpPr>
          <p:spPr bwMode="auto">
            <a:xfrm>
              <a:off x="4739" y="644"/>
              <a:ext cx="1" cy="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4" name="Line 113"/>
            <p:cNvSpPr>
              <a:spLocks noChangeShapeType="1"/>
            </p:cNvSpPr>
            <p:nvPr/>
          </p:nvSpPr>
          <p:spPr bwMode="auto">
            <a:xfrm flipV="1">
              <a:off x="4896" y="683"/>
              <a:ext cx="2" cy="9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5" name="Text Box 114"/>
            <p:cNvSpPr txBox="1">
              <a:spLocks noChangeArrowheads="1"/>
            </p:cNvSpPr>
            <p:nvPr/>
          </p:nvSpPr>
          <p:spPr bwMode="auto">
            <a:xfrm>
              <a:off x="4422" y="850"/>
              <a:ext cx="231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Wet</a:t>
              </a:r>
            </a:p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Tower</a:t>
              </a:r>
            </a:p>
          </p:txBody>
        </p:sp>
      </p:grpSp>
      <p:grpSp>
        <p:nvGrpSpPr>
          <p:cNvPr id="86" name="그룹 144"/>
          <p:cNvGrpSpPr>
            <a:grpSpLocks/>
          </p:cNvGrpSpPr>
          <p:nvPr/>
        </p:nvGrpSpPr>
        <p:grpSpPr bwMode="auto">
          <a:xfrm>
            <a:off x="4714875" y="1248940"/>
            <a:ext cx="1311275" cy="825500"/>
            <a:chOff x="7270480" y="1234576"/>
            <a:chExt cx="1312657" cy="826272"/>
          </a:xfrm>
        </p:grpSpPr>
        <p:sp>
          <p:nvSpPr>
            <p:cNvPr id="87" name="Rectangle 148"/>
            <p:cNvSpPr>
              <a:spLocks noChangeArrowheads="1"/>
            </p:cNvSpPr>
            <p:nvPr/>
          </p:nvSpPr>
          <p:spPr bwMode="auto">
            <a:xfrm>
              <a:off x="7452320" y="1412776"/>
              <a:ext cx="360040" cy="648072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Line 128"/>
            <p:cNvSpPr>
              <a:spLocks noChangeShapeType="1"/>
            </p:cNvSpPr>
            <p:nvPr/>
          </p:nvSpPr>
          <p:spPr bwMode="auto">
            <a:xfrm flipV="1">
              <a:off x="7270480" y="1971748"/>
              <a:ext cx="14446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9" name="Line 129"/>
            <p:cNvSpPr>
              <a:spLocks noChangeShapeType="1"/>
            </p:cNvSpPr>
            <p:nvPr/>
          </p:nvSpPr>
          <p:spPr bwMode="auto">
            <a:xfrm flipV="1">
              <a:off x="7634160" y="1234576"/>
              <a:ext cx="3175" cy="1428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0" name="Text Box 132"/>
            <p:cNvSpPr txBox="1">
              <a:spLocks noChangeArrowheads="1"/>
            </p:cNvSpPr>
            <p:nvPr/>
          </p:nvSpPr>
          <p:spPr bwMode="auto">
            <a:xfrm>
              <a:off x="7623742" y="1594953"/>
              <a:ext cx="959395" cy="36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3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Canister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7461181" y="1531717"/>
              <a:ext cx="349618" cy="416314"/>
            </a:xfrm>
            <a:prstGeom prst="rect">
              <a:avLst/>
            </a:prstGeom>
            <a:solidFill>
              <a:srgbClr val="D60093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92" name="Text Box 132"/>
            <p:cNvSpPr txBox="1">
              <a:spLocks noChangeArrowheads="1"/>
            </p:cNvSpPr>
            <p:nvPr/>
          </p:nvSpPr>
          <p:spPr bwMode="auto">
            <a:xfrm>
              <a:off x="7282666" y="1752083"/>
              <a:ext cx="720080" cy="45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3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흡착제</a:t>
              </a:r>
              <a:endParaRPr kumimoji="1" lang="en-US" altLang="ko-KR" sz="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93" name="Group 215"/>
          <p:cNvGrpSpPr>
            <a:grpSpLocks/>
          </p:cNvGrpSpPr>
          <p:nvPr/>
        </p:nvGrpSpPr>
        <p:grpSpPr bwMode="auto">
          <a:xfrm>
            <a:off x="6948488" y="2545928"/>
            <a:ext cx="1655762" cy="647700"/>
            <a:chOff x="3288" y="799"/>
            <a:chExt cx="1043" cy="408"/>
          </a:xfrm>
        </p:grpSpPr>
        <p:sp>
          <p:nvSpPr>
            <p:cNvPr id="94" name="Freeform 202"/>
            <p:cNvSpPr>
              <a:spLocks/>
            </p:cNvSpPr>
            <p:nvPr/>
          </p:nvSpPr>
          <p:spPr bwMode="auto">
            <a:xfrm>
              <a:off x="3288" y="887"/>
              <a:ext cx="63" cy="262"/>
            </a:xfrm>
            <a:custGeom>
              <a:avLst/>
              <a:gdLst>
                <a:gd name="T0" fmla="*/ 1 w 91"/>
                <a:gd name="T1" fmla="*/ 0 h 545"/>
                <a:gd name="T2" fmla="*/ 1 w 91"/>
                <a:gd name="T3" fmla="*/ 0 h 545"/>
                <a:gd name="T4" fmla="*/ 0 w 91"/>
                <a:gd name="T5" fmla="*/ 0 h 545"/>
                <a:gd name="T6" fmla="*/ 1 w 91"/>
                <a:gd name="T7" fmla="*/ 0 h 545"/>
                <a:gd name="T8" fmla="*/ 0 w 91"/>
                <a:gd name="T9" fmla="*/ 0 h 545"/>
                <a:gd name="T10" fmla="*/ 1 w 91"/>
                <a:gd name="T11" fmla="*/ 0 h 545"/>
                <a:gd name="T12" fmla="*/ 0 w 91"/>
                <a:gd name="T13" fmla="*/ 0 h 545"/>
                <a:gd name="T14" fmla="*/ 1 w 91"/>
                <a:gd name="T15" fmla="*/ 0 h 5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1"/>
                <a:gd name="T25" fmla="*/ 0 h 545"/>
                <a:gd name="T26" fmla="*/ 91 w 91"/>
                <a:gd name="T27" fmla="*/ 545 h 5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1" h="545">
                  <a:moveTo>
                    <a:pt x="46" y="0"/>
                  </a:moveTo>
                  <a:lnTo>
                    <a:pt x="91" y="46"/>
                  </a:lnTo>
                  <a:lnTo>
                    <a:pt x="0" y="136"/>
                  </a:lnTo>
                  <a:lnTo>
                    <a:pt x="91" y="227"/>
                  </a:lnTo>
                  <a:lnTo>
                    <a:pt x="0" y="318"/>
                  </a:lnTo>
                  <a:lnTo>
                    <a:pt x="91" y="408"/>
                  </a:lnTo>
                  <a:lnTo>
                    <a:pt x="0" y="499"/>
                  </a:lnTo>
                  <a:lnTo>
                    <a:pt x="46" y="545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5" name="Text Box 203"/>
            <p:cNvSpPr txBox="1">
              <a:spLocks noChangeArrowheads="1"/>
            </p:cNvSpPr>
            <p:nvPr/>
          </p:nvSpPr>
          <p:spPr bwMode="auto">
            <a:xfrm>
              <a:off x="3572" y="799"/>
              <a:ext cx="315" cy="85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SSR</a:t>
              </a:r>
            </a:p>
          </p:txBody>
        </p:sp>
        <p:sp>
          <p:nvSpPr>
            <p:cNvPr id="96" name="Freeform 204"/>
            <p:cNvSpPr>
              <a:spLocks/>
            </p:cNvSpPr>
            <p:nvPr/>
          </p:nvSpPr>
          <p:spPr bwMode="auto">
            <a:xfrm>
              <a:off x="3320" y="829"/>
              <a:ext cx="252" cy="57"/>
            </a:xfrm>
            <a:custGeom>
              <a:avLst/>
              <a:gdLst>
                <a:gd name="T0" fmla="*/ 0 w 362"/>
                <a:gd name="T1" fmla="*/ 3149 h 45"/>
                <a:gd name="T2" fmla="*/ 0 w 362"/>
                <a:gd name="T3" fmla="*/ 0 h 45"/>
                <a:gd name="T4" fmla="*/ 1 w 362"/>
                <a:gd name="T5" fmla="*/ 0 h 45"/>
                <a:gd name="T6" fmla="*/ 0 60000 65536"/>
                <a:gd name="T7" fmla="*/ 0 60000 65536"/>
                <a:gd name="T8" fmla="*/ 0 60000 65536"/>
                <a:gd name="T9" fmla="*/ 0 w 362"/>
                <a:gd name="T10" fmla="*/ 0 h 45"/>
                <a:gd name="T11" fmla="*/ 362 w 362"/>
                <a:gd name="T12" fmla="*/ 45 h 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2" h="45">
                  <a:moveTo>
                    <a:pt x="0" y="45"/>
                  </a:moveTo>
                  <a:lnTo>
                    <a:pt x="0" y="0"/>
                  </a:lnTo>
                  <a:lnTo>
                    <a:pt x="362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7" name="Line 207"/>
            <p:cNvSpPr>
              <a:spLocks noChangeShapeType="1"/>
            </p:cNvSpPr>
            <p:nvPr/>
          </p:nvSpPr>
          <p:spPr bwMode="auto">
            <a:xfrm>
              <a:off x="3887" y="829"/>
              <a:ext cx="12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8" name="Freeform 209"/>
            <p:cNvSpPr>
              <a:spLocks/>
            </p:cNvSpPr>
            <p:nvPr/>
          </p:nvSpPr>
          <p:spPr bwMode="auto">
            <a:xfrm>
              <a:off x="3320" y="916"/>
              <a:ext cx="694" cy="291"/>
            </a:xfrm>
            <a:custGeom>
              <a:avLst/>
              <a:gdLst>
                <a:gd name="T0" fmla="*/ 0 w 998"/>
                <a:gd name="T1" fmla="*/ 1 h 453"/>
                <a:gd name="T2" fmla="*/ 0 w 998"/>
                <a:gd name="T3" fmla="*/ 1 h 453"/>
                <a:gd name="T4" fmla="*/ 1 w 998"/>
                <a:gd name="T5" fmla="*/ 1 h 453"/>
                <a:gd name="T6" fmla="*/ 1 w 998"/>
                <a:gd name="T7" fmla="*/ 0 h 453"/>
                <a:gd name="T8" fmla="*/ 1 w 998"/>
                <a:gd name="T9" fmla="*/ 0 h 4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8"/>
                <a:gd name="T16" fmla="*/ 0 h 453"/>
                <a:gd name="T17" fmla="*/ 998 w 998"/>
                <a:gd name="T18" fmla="*/ 453 h 4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8" h="453">
                  <a:moveTo>
                    <a:pt x="0" y="363"/>
                  </a:moveTo>
                  <a:lnTo>
                    <a:pt x="0" y="453"/>
                  </a:lnTo>
                  <a:lnTo>
                    <a:pt x="907" y="453"/>
                  </a:lnTo>
                  <a:lnTo>
                    <a:pt x="907" y="0"/>
                  </a:lnTo>
                  <a:lnTo>
                    <a:pt x="99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99" name="Text Box 211"/>
            <p:cNvSpPr txBox="1">
              <a:spLocks noChangeArrowheads="1"/>
            </p:cNvSpPr>
            <p:nvPr/>
          </p:nvSpPr>
          <p:spPr bwMode="auto">
            <a:xfrm>
              <a:off x="3333" y="936"/>
              <a:ext cx="36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Heater</a:t>
              </a:r>
            </a:p>
          </p:txBody>
        </p:sp>
        <p:sp>
          <p:nvSpPr>
            <p:cNvPr id="100" name="Text Box 212"/>
            <p:cNvSpPr txBox="1">
              <a:spLocks noChangeArrowheads="1"/>
            </p:cNvSpPr>
            <p:nvPr/>
          </p:nvSpPr>
          <p:spPr bwMode="auto">
            <a:xfrm>
              <a:off x="3968" y="799"/>
              <a:ext cx="36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AC</a:t>
              </a:r>
            </a:p>
          </p:txBody>
        </p:sp>
      </p:grpSp>
      <p:sp>
        <p:nvSpPr>
          <p:cNvPr id="115" name="Text Box 250"/>
          <p:cNvSpPr txBox="1">
            <a:spLocks noChangeAspect="1" noChangeArrowheads="1"/>
          </p:cNvSpPr>
          <p:nvPr/>
        </p:nvSpPr>
        <p:spPr bwMode="auto">
          <a:xfrm>
            <a:off x="4132263" y="2280815"/>
            <a:ext cx="6556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吸附劑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Text Box 251"/>
          <p:cNvSpPr txBox="1">
            <a:spLocks noChangeAspect="1" noChangeArrowheads="1"/>
          </p:cNvSpPr>
          <p:nvPr/>
        </p:nvSpPr>
        <p:spPr bwMode="auto">
          <a:xfrm>
            <a:off x="4846638" y="3114253"/>
            <a:ext cx="6286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" kern="0" dirty="0" smtClean="0">
                <a:solidFill>
                  <a:srgbClr val="FF3300"/>
                </a:solidFill>
              </a:rPr>
              <a:t>有害氣體</a:t>
            </a:r>
            <a:endParaRPr kumimoji="1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17" name="Object 2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159123"/>
              </p:ext>
            </p:extLst>
          </p:nvPr>
        </p:nvGraphicFramePr>
        <p:xfrm>
          <a:off x="4154488" y="2533228"/>
          <a:ext cx="6064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CorelDRAW" r:id="rId3" imgW="2867025" imgH="1495425" progId="">
                  <p:embed/>
                </p:oleObj>
              </mc:Choice>
              <mc:Fallback>
                <p:oleObj name="CorelDRAW" r:id="rId3" imgW="2867025" imgH="1495425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4488" y="2533228"/>
                        <a:ext cx="6064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Line 252"/>
          <p:cNvSpPr>
            <a:spLocks noChangeAspect="1" noChangeShapeType="1"/>
          </p:cNvSpPr>
          <p:nvPr/>
        </p:nvSpPr>
        <p:spPr bwMode="auto">
          <a:xfrm flipV="1">
            <a:off x="5132388" y="2942803"/>
            <a:ext cx="0" cy="163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9" name="AutoShape 255"/>
          <p:cNvSpPr>
            <a:spLocks noChangeAspect="1" noChangeArrowheads="1"/>
          </p:cNvSpPr>
          <p:nvPr/>
        </p:nvSpPr>
        <p:spPr bwMode="auto">
          <a:xfrm>
            <a:off x="5518150" y="2736428"/>
            <a:ext cx="142875" cy="82550"/>
          </a:xfrm>
          <a:prstGeom prst="rightArrow">
            <a:avLst>
              <a:gd name="adj1" fmla="val 50000"/>
              <a:gd name="adj2" fmla="val 44079"/>
            </a:avLst>
          </a:prstGeom>
          <a:solidFill>
            <a:srgbClr val="7067A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0" name="AutoShape 259"/>
          <p:cNvSpPr>
            <a:spLocks noChangeAspect="1" noChangeArrowheads="1" noTextEdit="1"/>
          </p:cNvSpPr>
          <p:nvPr/>
        </p:nvSpPr>
        <p:spPr bwMode="auto">
          <a:xfrm>
            <a:off x="5030788" y="2531640"/>
            <a:ext cx="47307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1" name="Rectangle 261"/>
          <p:cNvSpPr>
            <a:spLocks noChangeArrowheads="1"/>
          </p:cNvSpPr>
          <p:nvPr/>
        </p:nvSpPr>
        <p:spPr bwMode="auto">
          <a:xfrm>
            <a:off x="5033963" y="2533228"/>
            <a:ext cx="468312" cy="509587"/>
          </a:xfrm>
          <a:prstGeom prst="rect">
            <a:avLst/>
          </a:prstGeom>
          <a:noFill/>
          <a:ln w="0">
            <a:solidFill>
              <a:srgbClr val="1F1A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2" name="Freeform 262"/>
          <p:cNvSpPr>
            <a:spLocks/>
          </p:cNvSpPr>
          <p:nvPr/>
        </p:nvSpPr>
        <p:spPr bwMode="auto">
          <a:xfrm>
            <a:off x="5033963" y="2533228"/>
            <a:ext cx="206375" cy="312737"/>
          </a:xfrm>
          <a:custGeom>
            <a:avLst/>
            <a:gdLst>
              <a:gd name="T0" fmla="*/ 0 w 530"/>
              <a:gd name="T1" fmla="*/ 0 h 782"/>
              <a:gd name="T2" fmla="*/ 0 w 530"/>
              <a:gd name="T3" fmla="*/ 0 h 782"/>
              <a:gd name="T4" fmla="*/ 0 w 530"/>
              <a:gd name="T5" fmla="*/ 0 h 782"/>
              <a:gd name="T6" fmla="*/ 0 60000 65536"/>
              <a:gd name="T7" fmla="*/ 0 60000 65536"/>
              <a:gd name="T8" fmla="*/ 0 60000 65536"/>
              <a:gd name="T9" fmla="*/ 0 w 530"/>
              <a:gd name="T10" fmla="*/ 0 h 782"/>
              <a:gd name="T11" fmla="*/ 530 w 530"/>
              <a:gd name="T12" fmla="*/ 782 h 7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0" h="782">
                <a:moveTo>
                  <a:pt x="0" y="782"/>
                </a:moveTo>
                <a:lnTo>
                  <a:pt x="530" y="782"/>
                </a:lnTo>
                <a:lnTo>
                  <a:pt x="309" y="0"/>
                </a:lnTo>
              </a:path>
            </a:pathLst>
          </a:custGeom>
          <a:noFill/>
          <a:ln w="0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3" name="Freeform 263"/>
          <p:cNvSpPr>
            <a:spLocks/>
          </p:cNvSpPr>
          <p:nvPr/>
        </p:nvSpPr>
        <p:spPr bwMode="auto">
          <a:xfrm>
            <a:off x="5248275" y="2533228"/>
            <a:ext cx="254000" cy="312737"/>
          </a:xfrm>
          <a:custGeom>
            <a:avLst/>
            <a:gdLst>
              <a:gd name="T0" fmla="*/ 0 w 650"/>
              <a:gd name="T1" fmla="*/ 0 h 782"/>
              <a:gd name="T2" fmla="*/ 0 w 650"/>
              <a:gd name="T3" fmla="*/ 0 h 782"/>
              <a:gd name="T4" fmla="*/ 0 w 650"/>
              <a:gd name="T5" fmla="*/ 0 h 782"/>
              <a:gd name="T6" fmla="*/ 0 60000 65536"/>
              <a:gd name="T7" fmla="*/ 0 60000 65536"/>
              <a:gd name="T8" fmla="*/ 0 60000 65536"/>
              <a:gd name="T9" fmla="*/ 0 w 650"/>
              <a:gd name="T10" fmla="*/ 0 h 782"/>
              <a:gd name="T11" fmla="*/ 650 w 650"/>
              <a:gd name="T12" fmla="*/ 782 h 7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0" h="782">
                <a:moveTo>
                  <a:pt x="0" y="0"/>
                </a:moveTo>
                <a:lnTo>
                  <a:pt x="223" y="782"/>
                </a:lnTo>
                <a:lnTo>
                  <a:pt x="650" y="782"/>
                </a:lnTo>
              </a:path>
            </a:pathLst>
          </a:custGeom>
          <a:noFill/>
          <a:ln w="0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4" name="Freeform 264"/>
          <p:cNvSpPr>
            <a:spLocks/>
          </p:cNvSpPr>
          <p:nvPr/>
        </p:nvSpPr>
        <p:spPr bwMode="auto">
          <a:xfrm>
            <a:off x="5033963" y="2533228"/>
            <a:ext cx="206375" cy="312737"/>
          </a:xfrm>
          <a:custGeom>
            <a:avLst/>
            <a:gdLst>
              <a:gd name="T0" fmla="*/ 0 w 530"/>
              <a:gd name="T1" fmla="*/ 0 h 782"/>
              <a:gd name="T2" fmla="*/ 0 w 530"/>
              <a:gd name="T3" fmla="*/ 0 h 782"/>
              <a:gd name="T4" fmla="*/ 0 w 530"/>
              <a:gd name="T5" fmla="*/ 0 h 782"/>
              <a:gd name="T6" fmla="*/ 0 w 530"/>
              <a:gd name="T7" fmla="*/ 0 h 782"/>
              <a:gd name="T8" fmla="*/ 0 w 530"/>
              <a:gd name="T9" fmla="*/ 0 h 7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30"/>
              <a:gd name="T16" fmla="*/ 0 h 782"/>
              <a:gd name="T17" fmla="*/ 530 w 530"/>
              <a:gd name="T18" fmla="*/ 782 h 7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30" h="782">
                <a:moveTo>
                  <a:pt x="0" y="0"/>
                </a:moveTo>
                <a:lnTo>
                  <a:pt x="309" y="0"/>
                </a:lnTo>
                <a:lnTo>
                  <a:pt x="530" y="782"/>
                </a:lnTo>
                <a:lnTo>
                  <a:pt x="0" y="782"/>
                </a:lnTo>
                <a:lnTo>
                  <a:pt x="0" y="0"/>
                </a:lnTo>
                <a:close/>
              </a:path>
            </a:pathLst>
          </a:custGeom>
          <a:solidFill>
            <a:srgbClr val="EE9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5" name="Freeform 265"/>
          <p:cNvSpPr>
            <a:spLocks/>
          </p:cNvSpPr>
          <p:nvPr/>
        </p:nvSpPr>
        <p:spPr bwMode="auto">
          <a:xfrm>
            <a:off x="5033963" y="2533228"/>
            <a:ext cx="206375" cy="312737"/>
          </a:xfrm>
          <a:custGeom>
            <a:avLst/>
            <a:gdLst>
              <a:gd name="T0" fmla="*/ 0 w 530"/>
              <a:gd name="T1" fmla="*/ 0 h 782"/>
              <a:gd name="T2" fmla="*/ 0 w 530"/>
              <a:gd name="T3" fmla="*/ 0 h 782"/>
              <a:gd name="T4" fmla="*/ 0 w 530"/>
              <a:gd name="T5" fmla="*/ 0 h 782"/>
              <a:gd name="T6" fmla="*/ 0 w 530"/>
              <a:gd name="T7" fmla="*/ 0 h 782"/>
              <a:gd name="T8" fmla="*/ 0 w 530"/>
              <a:gd name="T9" fmla="*/ 0 h 7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30"/>
              <a:gd name="T16" fmla="*/ 0 h 782"/>
              <a:gd name="T17" fmla="*/ 530 w 530"/>
              <a:gd name="T18" fmla="*/ 782 h 7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30" h="782">
                <a:moveTo>
                  <a:pt x="0" y="0"/>
                </a:moveTo>
                <a:lnTo>
                  <a:pt x="309" y="0"/>
                </a:lnTo>
                <a:lnTo>
                  <a:pt x="530" y="782"/>
                </a:lnTo>
                <a:lnTo>
                  <a:pt x="0" y="782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6" name="Freeform 266"/>
          <p:cNvSpPr>
            <a:spLocks/>
          </p:cNvSpPr>
          <p:nvPr/>
        </p:nvSpPr>
        <p:spPr bwMode="auto">
          <a:xfrm>
            <a:off x="5248275" y="2533228"/>
            <a:ext cx="254000" cy="312737"/>
          </a:xfrm>
          <a:custGeom>
            <a:avLst/>
            <a:gdLst>
              <a:gd name="T0" fmla="*/ 0 w 650"/>
              <a:gd name="T1" fmla="*/ 0 h 782"/>
              <a:gd name="T2" fmla="*/ 0 w 650"/>
              <a:gd name="T3" fmla="*/ 0 h 782"/>
              <a:gd name="T4" fmla="*/ 0 w 650"/>
              <a:gd name="T5" fmla="*/ 0 h 782"/>
              <a:gd name="T6" fmla="*/ 0 w 650"/>
              <a:gd name="T7" fmla="*/ 0 h 782"/>
              <a:gd name="T8" fmla="*/ 0 w 650"/>
              <a:gd name="T9" fmla="*/ 0 h 7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0"/>
              <a:gd name="T16" fmla="*/ 0 h 782"/>
              <a:gd name="T17" fmla="*/ 650 w 650"/>
              <a:gd name="T18" fmla="*/ 782 h 7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0" h="782">
                <a:moveTo>
                  <a:pt x="0" y="0"/>
                </a:moveTo>
                <a:lnTo>
                  <a:pt x="223" y="782"/>
                </a:lnTo>
                <a:lnTo>
                  <a:pt x="650" y="782"/>
                </a:lnTo>
                <a:lnTo>
                  <a:pt x="6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9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7" name="Freeform 267"/>
          <p:cNvSpPr>
            <a:spLocks/>
          </p:cNvSpPr>
          <p:nvPr/>
        </p:nvSpPr>
        <p:spPr bwMode="auto">
          <a:xfrm>
            <a:off x="5248275" y="2533228"/>
            <a:ext cx="254000" cy="312737"/>
          </a:xfrm>
          <a:custGeom>
            <a:avLst/>
            <a:gdLst>
              <a:gd name="T0" fmla="*/ 0 w 650"/>
              <a:gd name="T1" fmla="*/ 0 h 782"/>
              <a:gd name="T2" fmla="*/ 0 w 650"/>
              <a:gd name="T3" fmla="*/ 0 h 782"/>
              <a:gd name="T4" fmla="*/ 0 w 650"/>
              <a:gd name="T5" fmla="*/ 0 h 782"/>
              <a:gd name="T6" fmla="*/ 0 w 650"/>
              <a:gd name="T7" fmla="*/ 0 h 782"/>
              <a:gd name="T8" fmla="*/ 0 w 650"/>
              <a:gd name="T9" fmla="*/ 0 h 7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0"/>
              <a:gd name="T16" fmla="*/ 0 h 782"/>
              <a:gd name="T17" fmla="*/ 650 w 650"/>
              <a:gd name="T18" fmla="*/ 782 h 7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0" h="782">
                <a:moveTo>
                  <a:pt x="0" y="0"/>
                </a:moveTo>
                <a:lnTo>
                  <a:pt x="223" y="782"/>
                </a:lnTo>
                <a:lnTo>
                  <a:pt x="650" y="782"/>
                </a:lnTo>
                <a:lnTo>
                  <a:pt x="65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8" name="Freeform 268"/>
          <p:cNvSpPr>
            <a:spLocks/>
          </p:cNvSpPr>
          <p:nvPr/>
        </p:nvSpPr>
        <p:spPr bwMode="auto">
          <a:xfrm>
            <a:off x="5114925" y="2880890"/>
            <a:ext cx="66675" cy="68263"/>
          </a:xfrm>
          <a:custGeom>
            <a:avLst/>
            <a:gdLst>
              <a:gd name="T0" fmla="*/ 0 w 171"/>
              <a:gd name="T1" fmla="*/ 0 h 170"/>
              <a:gd name="T2" fmla="*/ 0 w 171"/>
              <a:gd name="T3" fmla="*/ 0 h 170"/>
              <a:gd name="T4" fmla="*/ 0 w 171"/>
              <a:gd name="T5" fmla="*/ 0 h 170"/>
              <a:gd name="T6" fmla="*/ 0 w 171"/>
              <a:gd name="T7" fmla="*/ 0 h 170"/>
              <a:gd name="T8" fmla="*/ 0 w 171"/>
              <a:gd name="T9" fmla="*/ 0 h 170"/>
              <a:gd name="T10" fmla="*/ 0 w 171"/>
              <a:gd name="T11" fmla="*/ 0 h 170"/>
              <a:gd name="T12" fmla="*/ 0 w 171"/>
              <a:gd name="T13" fmla="*/ 0 h 170"/>
              <a:gd name="T14" fmla="*/ 0 w 171"/>
              <a:gd name="T15" fmla="*/ 0 h 170"/>
              <a:gd name="T16" fmla="*/ 0 w 171"/>
              <a:gd name="T17" fmla="*/ 0 h 170"/>
              <a:gd name="T18" fmla="*/ 0 w 171"/>
              <a:gd name="T19" fmla="*/ 0 h 170"/>
              <a:gd name="T20" fmla="*/ 0 w 171"/>
              <a:gd name="T21" fmla="*/ 0 h 170"/>
              <a:gd name="T22" fmla="*/ 0 w 171"/>
              <a:gd name="T23" fmla="*/ 0 h 170"/>
              <a:gd name="T24" fmla="*/ 0 w 171"/>
              <a:gd name="T25" fmla="*/ 0 h 170"/>
              <a:gd name="T26" fmla="*/ 0 w 171"/>
              <a:gd name="T27" fmla="*/ 0 h 170"/>
              <a:gd name="T28" fmla="*/ 0 w 171"/>
              <a:gd name="T29" fmla="*/ 0 h 170"/>
              <a:gd name="T30" fmla="*/ 0 w 171"/>
              <a:gd name="T31" fmla="*/ 0 h 170"/>
              <a:gd name="T32" fmla="*/ 0 w 171"/>
              <a:gd name="T33" fmla="*/ 0 h 170"/>
              <a:gd name="T34" fmla="*/ 0 w 171"/>
              <a:gd name="T35" fmla="*/ 0 h 170"/>
              <a:gd name="T36" fmla="*/ 0 w 171"/>
              <a:gd name="T37" fmla="*/ 0 h 170"/>
              <a:gd name="T38" fmla="*/ 0 w 171"/>
              <a:gd name="T39" fmla="*/ 0 h 170"/>
              <a:gd name="T40" fmla="*/ 0 w 171"/>
              <a:gd name="T41" fmla="*/ 0 h 170"/>
              <a:gd name="T42" fmla="*/ 0 w 171"/>
              <a:gd name="T43" fmla="*/ 0 h 170"/>
              <a:gd name="T44" fmla="*/ 0 w 171"/>
              <a:gd name="T45" fmla="*/ 0 h 170"/>
              <a:gd name="T46" fmla="*/ 0 w 171"/>
              <a:gd name="T47" fmla="*/ 0 h 170"/>
              <a:gd name="T48" fmla="*/ 0 w 171"/>
              <a:gd name="T49" fmla="*/ 0 h 170"/>
              <a:gd name="T50" fmla="*/ 0 w 171"/>
              <a:gd name="T51" fmla="*/ 0 h 170"/>
              <a:gd name="T52" fmla="*/ 0 w 171"/>
              <a:gd name="T53" fmla="*/ 0 h 170"/>
              <a:gd name="T54" fmla="*/ 0 w 171"/>
              <a:gd name="T55" fmla="*/ 0 h 170"/>
              <a:gd name="T56" fmla="*/ 0 w 171"/>
              <a:gd name="T57" fmla="*/ 0 h 170"/>
              <a:gd name="T58" fmla="*/ 0 w 171"/>
              <a:gd name="T59" fmla="*/ 0 h 170"/>
              <a:gd name="T60" fmla="*/ 0 w 171"/>
              <a:gd name="T61" fmla="*/ 0 h 170"/>
              <a:gd name="T62" fmla="*/ 0 w 171"/>
              <a:gd name="T63" fmla="*/ 0 h 17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"/>
              <a:gd name="T97" fmla="*/ 0 h 170"/>
              <a:gd name="T98" fmla="*/ 171 w 171"/>
              <a:gd name="T99" fmla="*/ 170 h 17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" h="170">
                <a:moveTo>
                  <a:pt x="85" y="0"/>
                </a:moveTo>
                <a:lnTo>
                  <a:pt x="94" y="0"/>
                </a:lnTo>
                <a:lnTo>
                  <a:pt x="103" y="1"/>
                </a:lnTo>
                <a:lnTo>
                  <a:pt x="110" y="4"/>
                </a:lnTo>
                <a:lnTo>
                  <a:pt x="119" y="7"/>
                </a:lnTo>
                <a:lnTo>
                  <a:pt x="126" y="10"/>
                </a:lnTo>
                <a:lnTo>
                  <a:pt x="133" y="14"/>
                </a:lnTo>
                <a:lnTo>
                  <a:pt x="139" y="20"/>
                </a:lnTo>
                <a:lnTo>
                  <a:pt x="146" y="24"/>
                </a:lnTo>
                <a:lnTo>
                  <a:pt x="150" y="31"/>
                </a:lnTo>
                <a:lnTo>
                  <a:pt x="156" y="37"/>
                </a:lnTo>
                <a:lnTo>
                  <a:pt x="161" y="44"/>
                </a:lnTo>
                <a:lnTo>
                  <a:pt x="163" y="52"/>
                </a:lnTo>
                <a:lnTo>
                  <a:pt x="166" y="60"/>
                </a:lnTo>
                <a:lnTo>
                  <a:pt x="169" y="67"/>
                </a:lnTo>
                <a:lnTo>
                  <a:pt x="171" y="76"/>
                </a:lnTo>
                <a:lnTo>
                  <a:pt x="171" y="85"/>
                </a:lnTo>
                <a:lnTo>
                  <a:pt x="171" y="93"/>
                </a:lnTo>
                <a:lnTo>
                  <a:pt x="169" y="102"/>
                </a:lnTo>
                <a:lnTo>
                  <a:pt x="166" y="111"/>
                </a:lnTo>
                <a:lnTo>
                  <a:pt x="163" y="118"/>
                </a:lnTo>
                <a:lnTo>
                  <a:pt x="161" y="125"/>
                </a:lnTo>
                <a:lnTo>
                  <a:pt x="156" y="132"/>
                </a:lnTo>
                <a:lnTo>
                  <a:pt x="150" y="139"/>
                </a:lnTo>
                <a:lnTo>
                  <a:pt x="146" y="145"/>
                </a:lnTo>
                <a:lnTo>
                  <a:pt x="139" y="151"/>
                </a:lnTo>
                <a:lnTo>
                  <a:pt x="133" y="155"/>
                </a:lnTo>
                <a:lnTo>
                  <a:pt x="126" y="159"/>
                </a:lnTo>
                <a:lnTo>
                  <a:pt x="119" y="164"/>
                </a:lnTo>
                <a:lnTo>
                  <a:pt x="110" y="167"/>
                </a:lnTo>
                <a:lnTo>
                  <a:pt x="103" y="168"/>
                </a:lnTo>
                <a:lnTo>
                  <a:pt x="94" y="170"/>
                </a:lnTo>
                <a:lnTo>
                  <a:pt x="85" y="170"/>
                </a:lnTo>
                <a:lnTo>
                  <a:pt x="77" y="170"/>
                </a:lnTo>
                <a:lnTo>
                  <a:pt x="68" y="168"/>
                </a:lnTo>
                <a:lnTo>
                  <a:pt x="59" y="167"/>
                </a:lnTo>
                <a:lnTo>
                  <a:pt x="52" y="164"/>
                </a:lnTo>
                <a:lnTo>
                  <a:pt x="45" y="159"/>
                </a:lnTo>
                <a:lnTo>
                  <a:pt x="38" y="155"/>
                </a:lnTo>
                <a:lnTo>
                  <a:pt x="30" y="151"/>
                </a:lnTo>
                <a:lnTo>
                  <a:pt x="24" y="145"/>
                </a:lnTo>
                <a:lnTo>
                  <a:pt x="19" y="139"/>
                </a:lnTo>
                <a:lnTo>
                  <a:pt x="14" y="132"/>
                </a:lnTo>
                <a:lnTo>
                  <a:pt x="10" y="125"/>
                </a:lnTo>
                <a:lnTo>
                  <a:pt x="6" y="118"/>
                </a:lnTo>
                <a:lnTo>
                  <a:pt x="3" y="111"/>
                </a:lnTo>
                <a:lnTo>
                  <a:pt x="1" y="102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7"/>
                </a:lnTo>
                <a:lnTo>
                  <a:pt x="3" y="60"/>
                </a:lnTo>
                <a:lnTo>
                  <a:pt x="6" y="52"/>
                </a:lnTo>
                <a:lnTo>
                  <a:pt x="10" y="44"/>
                </a:lnTo>
                <a:lnTo>
                  <a:pt x="14" y="37"/>
                </a:lnTo>
                <a:lnTo>
                  <a:pt x="19" y="31"/>
                </a:lnTo>
                <a:lnTo>
                  <a:pt x="24" y="24"/>
                </a:lnTo>
                <a:lnTo>
                  <a:pt x="30" y="20"/>
                </a:lnTo>
                <a:lnTo>
                  <a:pt x="38" y="14"/>
                </a:lnTo>
                <a:lnTo>
                  <a:pt x="45" y="10"/>
                </a:lnTo>
                <a:lnTo>
                  <a:pt x="52" y="7"/>
                </a:lnTo>
                <a:lnTo>
                  <a:pt x="59" y="4"/>
                </a:lnTo>
                <a:lnTo>
                  <a:pt x="68" y="1"/>
                </a:lnTo>
                <a:lnTo>
                  <a:pt x="77" y="0"/>
                </a:lnTo>
                <a:lnTo>
                  <a:pt x="85" y="0"/>
                </a:lnTo>
                <a:close/>
              </a:path>
            </a:pathLst>
          </a:custGeom>
          <a:solidFill>
            <a:srgbClr val="FEF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9" name="Freeform 269"/>
          <p:cNvSpPr>
            <a:spLocks/>
          </p:cNvSpPr>
          <p:nvPr/>
        </p:nvSpPr>
        <p:spPr bwMode="auto">
          <a:xfrm>
            <a:off x="5114925" y="2880890"/>
            <a:ext cx="66675" cy="68263"/>
          </a:xfrm>
          <a:custGeom>
            <a:avLst/>
            <a:gdLst>
              <a:gd name="T0" fmla="*/ 0 w 171"/>
              <a:gd name="T1" fmla="*/ 0 h 170"/>
              <a:gd name="T2" fmla="*/ 0 w 171"/>
              <a:gd name="T3" fmla="*/ 0 h 170"/>
              <a:gd name="T4" fmla="*/ 0 w 171"/>
              <a:gd name="T5" fmla="*/ 0 h 170"/>
              <a:gd name="T6" fmla="*/ 0 w 171"/>
              <a:gd name="T7" fmla="*/ 0 h 170"/>
              <a:gd name="T8" fmla="*/ 0 w 171"/>
              <a:gd name="T9" fmla="*/ 0 h 170"/>
              <a:gd name="T10" fmla="*/ 0 w 171"/>
              <a:gd name="T11" fmla="*/ 0 h 170"/>
              <a:gd name="T12" fmla="*/ 0 w 171"/>
              <a:gd name="T13" fmla="*/ 0 h 170"/>
              <a:gd name="T14" fmla="*/ 0 w 171"/>
              <a:gd name="T15" fmla="*/ 0 h 170"/>
              <a:gd name="T16" fmla="*/ 0 w 171"/>
              <a:gd name="T17" fmla="*/ 0 h 170"/>
              <a:gd name="T18" fmla="*/ 0 w 171"/>
              <a:gd name="T19" fmla="*/ 0 h 170"/>
              <a:gd name="T20" fmla="*/ 0 w 171"/>
              <a:gd name="T21" fmla="*/ 0 h 170"/>
              <a:gd name="T22" fmla="*/ 0 w 171"/>
              <a:gd name="T23" fmla="*/ 0 h 170"/>
              <a:gd name="T24" fmla="*/ 0 w 171"/>
              <a:gd name="T25" fmla="*/ 0 h 170"/>
              <a:gd name="T26" fmla="*/ 0 w 171"/>
              <a:gd name="T27" fmla="*/ 0 h 170"/>
              <a:gd name="T28" fmla="*/ 0 w 171"/>
              <a:gd name="T29" fmla="*/ 0 h 170"/>
              <a:gd name="T30" fmla="*/ 0 w 171"/>
              <a:gd name="T31" fmla="*/ 0 h 170"/>
              <a:gd name="T32" fmla="*/ 0 w 171"/>
              <a:gd name="T33" fmla="*/ 0 h 170"/>
              <a:gd name="T34" fmla="*/ 0 w 171"/>
              <a:gd name="T35" fmla="*/ 0 h 170"/>
              <a:gd name="T36" fmla="*/ 0 w 171"/>
              <a:gd name="T37" fmla="*/ 0 h 170"/>
              <a:gd name="T38" fmla="*/ 0 w 171"/>
              <a:gd name="T39" fmla="*/ 0 h 170"/>
              <a:gd name="T40" fmla="*/ 0 w 171"/>
              <a:gd name="T41" fmla="*/ 0 h 170"/>
              <a:gd name="T42" fmla="*/ 0 w 171"/>
              <a:gd name="T43" fmla="*/ 0 h 170"/>
              <a:gd name="T44" fmla="*/ 0 w 171"/>
              <a:gd name="T45" fmla="*/ 0 h 170"/>
              <a:gd name="T46" fmla="*/ 0 w 171"/>
              <a:gd name="T47" fmla="*/ 0 h 170"/>
              <a:gd name="T48" fmla="*/ 0 w 171"/>
              <a:gd name="T49" fmla="*/ 0 h 170"/>
              <a:gd name="T50" fmla="*/ 0 w 171"/>
              <a:gd name="T51" fmla="*/ 0 h 170"/>
              <a:gd name="T52" fmla="*/ 0 w 171"/>
              <a:gd name="T53" fmla="*/ 0 h 170"/>
              <a:gd name="T54" fmla="*/ 0 w 171"/>
              <a:gd name="T55" fmla="*/ 0 h 170"/>
              <a:gd name="T56" fmla="*/ 0 w 171"/>
              <a:gd name="T57" fmla="*/ 0 h 170"/>
              <a:gd name="T58" fmla="*/ 0 w 171"/>
              <a:gd name="T59" fmla="*/ 0 h 170"/>
              <a:gd name="T60" fmla="*/ 0 w 171"/>
              <a:gd name="T61" fmla="*/ 0 h 170"/>
              <a:gd name="T62" fmla="*/ 0 w 171"/>
              <a:gd name="T63" fmla="*/ 0 h 17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"/>
              <a:gd name="T97" fmla="*/ 0 h 170"/>
              <a:gd name="T98" fmla="*/ 171 w 171"/>
              <a:gd name="T99" fmla="*/ 170 h 17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" h="170">
                <a:moveTo>
                  <a:pt x="85" y="0"/>
                </a:moveTo>
                <a:lnTo>
                  <a:pt x="94" y="0"/>
                </a:lnTo>
                <a:lnTo>
                  <a:pt x="103" y="1"/>
                </a:lnTo>
                <a:lnTo>
                  <a:pt x="110" y="4"/>
                </a:lnTo>
                <a:lnTo>
                  <a:pt x="119" y="7"/>
                </a:lnTo>
                <a:lnTo>
                  <a:pt x="126" y="10"/>
                </a:lnTo>
                <a:lnTo>
                  <a:pt x="133" y="14"/>
                </a:lnTo>
                <a:lnTo>
                  <a:pt x="139" y="20"/>
                </a:lnTo>
                <a:lnTo>
                  <a:pt x="146" y="24"/>
                </a:lnTo>
                <a:lnTo>
                  <a:pt x="150" y="31"/>
                </a:lnTo>
                <a:lnTo>
                  <a:pt x="156" y="37"/>
                </a:lnTo>
                <a:lnTo>
                  <a:pt x="161" y="44"/>
                </a:lnTo>
                <a:lnTo>
                  <a:pt x="163" y="52"/>
                </a:lnTo>
                <a:lnTo>
                  <a:pt x="166" y="60"/>
                </a:lnTo>
                <a:lnTo>
                  <a:pt x="169" y="67"/>
                </a:lnTo>
                <a:lnTo>
                  <a:pt x="171" y="76"/>
                </a:lnTo>
                <a:lnTo>
                  <a:pt x="171" y="85"/>
                </a:lnTo>
                <a:lnTo>
                  <a:pt x="171" y="93"/>
                </a:lnTo>
                <a:lnTo>
                  <a:pt x="169" y="102"/>
                </a:lnTo>
                <a:lnTo>
                  <a:pt x="166" y="111"/>
                </a:lnTo>
                <a:lnTo>
                  <a:pt x="163" y="118"/>
                </a:lnTo>
                <a:lnTo>
                  <a:pt x="161" y="125"/>
                </a:lnTo>
                <a:lnTo>
                  <a:pt x="156" y="132"/>
                </a:lnTo>
                <a:lnTo>
                  <a:pt x="150" y="139"/>
                </a:lnTo>
                <a:lnTo>
                  <a:pt x="146" y="145"/>
                </a:lnTo>
                <a:lnTo>
                  <a:pt x="139" y="151"/>
                </a:lnTo>
                <a:lnTo>
                  <a:pt x="133" y="155"/>
                </a:lnTo>
                <a:lnTo>
                  <a:pt x="126" y="159"/>
                </a:lnTo>
                <a:lnTo>
                  <a:pt x="119" y="164"/>
                </a:lnTo>
                <a:lnTo>
                  <a:pt x="110" y="167"/>
                </a:lnTo>
                <a:lnTo>
                  <a:pt x="103" y="168"/>
                </a:lnTo>
                <a:lnTo>
                  <a:pt x="94" y="170"/>
                </a:lnTo>
                <a:lnTo>
                  <a:pt x="85" y="170"/>
                </a:lnTo>
                <a:lnTo>
                  <a:pt x="77" y="170"/>
                </a:lnTo>
                <a:lnTo>
                  <a:pt x="68" y="168"/>
                </a:lnTo>
                <a:lnTo>
                  <a:pt x="59" y="167"/>
                </a:lnTo>
                <a:lnTo>
                  <a:pt x="52" y="164"/>
                </a:lnTo>
                <a:lnTo>
                  <a:pt x="45" y="159"/>
                </a:lnTo>
                <a:lnTo>
                  <a:pt x="38" y="155"/>
                </a:lnTo>
                <a:lnTo>
                  <a:pt x="30" y="151"/>
                </a:lnTo>
                <a:lnTo>
                  <a:pt x="24" y="145"/>
                </a:lnTo>
                <a:lnTo>
                  <a:pt x="19" y="139"/>
                </a:lnTo>
                <a:lnTo>
                  <a:pt x="14" y="132"/>
                </a:lnTo>
                <a:lnTo>
                  <a:pt x="10" y="125"/>
                </a:lnTo>
                <a:lnTo>
                  <a:pt x="6" y="118"/>
                </a:lnTo>
                <a:lnTo>
                  <a:pt x="3" y="111"/>
                </a:lnTo>
                <a:lnTo>
                  <a:pt x="1" y="102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7"/>
                </a:lnTo>
                <a:lnTo>
                  <a:pt x="3" y="60"/>
                </a:lnTo>
                <a:lnTo>
                  <a:pt x="6" y="52"/>
                </a:lnTo>
                <a:lnTo>
                  <a:pt x="10" y="44"/>
                </a:lnTo>
                <a:lnTo>
                  <a:pt x="14" y="37"/>
                </a:lnTo>
                <a:lnTo>
                  <a:pt x="19" y="31"/>
                </a:lnTo>
                <a:lnTo>
                  <a:pt x="24" y="24"/>
                </a:lnTo>
                <a:lnTo>
                  <a:pt x="30" y="20"/>
                </a:lnTo>
                <a:lnTo>
                  <a:pt x="38" y="14"/>
                </a:lnTo>
                <a:lnTo>
                  <a:pt x="45" y="10"/>
                </a:lnTo>
                <a:lnTo>
                  <a:pt x="52" y="7"/>
                </a:lnTo>
                <a:lnTo>
                  <a:pt x="59" y="4"/>
                </a:lnTo>
                <a:lnTo>
                  <a:pt x="68" y="1"/>
                </a:lnTo>
                <a:lnTo>
                  <a:pt x="77" y="0"/>
                </a:lnTo>
                <a:lnTo>
                  <a:pt x="85" y="0"/>
                </a:lnTo>
              </a:path>
            </a:pathLst>
          </a:custGeom>
          <a:noFill/>
          <a:ln w="0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0" name="Freeform 270"/>
          <p:cNvSpPr>
            <a:spLocks/>
          </p:cNvSpPr>
          <p:nvPr/>
        </p:nvSpPr>
        <p:spPr bwMode="auto">
          <a:xfrm>
            <a:off x="5191125" y="2618953"/>
            <a:ext cx="101600" cy="304800"/>
          </a:xfrm>
          <a:custGeom>
            <a:avLst/>
            <a:gdLst>
              <a:gd name="T0" fmla="*/ 0 w 265"/>
              <a:gd name="T1" fmla="*/ 0 h 768"/>
              <a:gd name="T2" fmla="*/ 0 w 265"/>
              <a:gd name="T3" fmla="*/ 0 h 768"/>
              <a:gd name="T4" fmla="*/ 0 w 265"/>
              <a:gd name="T5" fmla="*/ 0 h 768"/>
              <a:gd name="T6" fmla="*/ 0 w 265"/>
              <a:gd name="T7" fmla="*/ 0 h 768"/>
              <a:gd name="T8" fmla="*/ 0 w 265"/>
              <a:gd name="T9" fmla="*/ 0 h 768"/>
              <a:gd name="T10" fmla="*/ 0 w 265"/>
              <a:gd name="T11" fmla="*/ 0 h 768"/>
              <a:gd name="T12" fmla="*/ 0 w 265"/>
              <a:gd name="T13" fmla="*/ 0 h 768"/>
              <a:gd name="T14" fmla="*/ 0 w 265"/>
              <a:gd name="T15" fmla="*/ 0 h 768"/>
              <a:gd name="T16" fmla="*/ 0 w 265"/>
              <a:gd name="T17" fmla="*/ 0 h 768"/>
              <a:gd name="T18" fmla="*/ 0 w 265"/>
              <a:gd name="T19" fmla="*/ 0 h 768"/>
              <a:gd name="T20" fmla="*/ 0 w 265"/>
              <a:gd name="T21" fmla="*/ 0 h 768"/>
              <a:gd name="T22" fmla="*/ 0 w 265"/>
              <a:gd name="T23" fmla="*/ 0 h 768"/>
              <a:gd name="T24" fmla="*/ 0 w 265"/>
              <a:gd name="T25" fmla="*/ 0 h 768"/>
              <a:gd name="T26" fmla="*/ 0 w 265"/>
              <a:gd name="T27" fmla="*/ 0 h 768"/>
              <a:gd name="T28" fmla="*/ 0 w 265"/>
              <a:gd name="T29" fmla="*/ 0 h 768"/>
              <a:gd name="T30" fmla="*/ 0 w 265"/>
              <a:gd name="T31" fmla="*/ 0 h 768"/>
              <a:gd name="T32" fmla="*/ 0 w 265"/>
              <a:gd name="T33" fmla="*/ 0 h 768"/>
              <a:gd name="T34" fmla="*/ 0 w 265"/>
              <a:gd name="T35" fmla="*/ 0 h 768"/>
              <a:gd name="T36" fmla="*/ 0 w 265"/>
              <a:gd name="T37" fmla="*/ 0 h 768"/>
              <a:gd name="T38" fmla="*/ 0 w 265"/>
              <a:gd name="T39" fmla="*/ 0 h 768"/>
              <a:gd name="T40" fmla="*/ 0 w 265"/>
              <a:gd name="T41" fmla="*/ 0 h 768"/>
              <a:gd name="T42" fmla="*/ 0 w 265"/>
              <a:gd name="T43" fmla="*/ 0 h 768"/>
              <a:gd name="T44" fmla="*/ 0 w 265"/>
              <a:gd name="T45" fmla="*/ 0 h 768"/>
              <a:gd name="T46" fmla="*/ 0 w 265"/>
              <a:gd name="T47" fmla="*/ 0 h 768"/>
              <a:gd name="T48" fmla="*/ 0 w 265"/>
              <a:gd name="T49" fmla="*/ 0 h 768"/>
              <a:gd name="T50" fmla="*/ 0 w 265"/>
              <a:gd name="T51" fmla="*/ 0 h 768"/>
              <a:gd name="T52" fmla="*/ 0 w 265"/>
              <a:gd name="T53" fmla="*/ 0 h 768"/>
              <a:gd name="T54" fmla="*/ 0 w 265"/>
              <a:gd name="T55" fmla="*/ 0 h 768"/>
              <a:gd name="T56" fmla="*/ 0 w 265"/>
              <a:gd name="T57" fmla="*/ 0 h 768"/>
              <a:gd name="T58" fmla="*/ 0 w 265"/>
              <a:gd name="T59" fmla="*/ 0 h 768"/>
              <a:gd name="T60" fmla="*/ 0 w 265"/>
              <a:gd name="T61" fmla="*/ 0 h 768"/>
              <a:gd name="T62" fmla="*/ 0 w 265"/>
              <a:gd name="T63" fmla="*/ 0 h 768"/>
              <a:gd name="T64" fmla="*/ 0 w 265"/>
              <a:gd name="T65" fmla="*/ 0 h 768"/>
              <a:gd name="T66" fmla="*/ 0 w 265"/>
              <a:gd name="T67" fmla="*/ 0 h 768"/>
              <a:gd name="T68" fmla="*/ 0 w 265"/>
              <a:gd name="T69" fmla="*/ 0 h 768"/>
              <a:gd name="T70" fmla="*/ 0 w 265"/>
              <a:gd name="T71" fmla="*/ 0 h 768"/>
              <a:gd name="T72" fmla="*/ 0 w 265"/>
              <a:gd name="T73" fmla="*/ 0 h 768"/>
              <a:gd name="T74" fmla="*/ 0 w 265"/>
              <a:gd name="T75" fmla="*/ 0 h 768"/>
              <a:gd name="T76" fmla="*/ 0 w 265"/>
              <a:gd name="T77" fmla="*/ 0 h 768"/>
              <a:gd name="T78" fmla="*/ 0 w 265"/>
              <a:gd name="T79" fmla="*/ 0 h 768"/>
              <a:gd name="T80" fmla="*/ 0 w 265"/>
              <a:gd name="T81" fmla="*/ 0 h 7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65"/>
              <a:gd name="T124" fmla="*/ 0 h 768"/>
              <a:gd name="T125" fmla="*/ 265 w 265"/>
              <a:gd name="T126" fmla="*/ 768 h 7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65" h="768">
                <a:moveTo>
                  <a:pt x="87" y="0"/>
                </a:moveTo>
                <a:lnTo>
                  <a:pt x="87" y="20"/>
                </a:lnTo>
                <a:lnTo>
                  <a:pt x="91" y="43"/>
                </a:lnTo>
                <a:lnTo>
                  <a:pt x="97" y="67"/>
                </a:lnTo>
                <a:lnTo>
                  <a:pt x="104" y="92"/>
                </a:lnTo>
                <a:lnTo>
                  <a:pt x="124" y="147"/>
                </a:lnTo>
                <a:lnTo>
                  <a:pt x="148" y="206"/>
                </a:lnTo>
                <a:lnTo>
                  <a:pt x="174" y="268"/>
                </a:lnTo>
                <a:lnTo>
                  <a:pt x="198" y="333"/>
                </a:lnTo>
                <a:lnTo>
                  <a:pt x="211" y="365"/>
                </a:lnTo>
                <a:lnTo>
                  <a:pt x="223" y="396"/>
                </a:lnTo>
                <a:lnTo>
                  <a:pt x="233" y="428"/>
                </a:lnTo>
                <a:lnTo>
                  <a:pt x="242" y="460"/>
                </a:lnTo>
                <a:lnTo>
                  <a:pt x="249" y="490"/>
                </a:lnTo>
                <a:lnTo>
                  <a:pt x="255" y="520"/>
                </a:lnTo>
                <a:lnTo>
                  <a:pt x="259" y="549"/>
                </a:lnTo>
                <a:lnTo>
                  <a:pt x="261" y="578"/>
                </a:lnTo>
                <a:lnTo>
                  <a:pt x="259" y="591"/>
                </a:lnTo>
                <a:lnTo>
                  <a:pt x="259" y="604"/>
                </a:lnTo>
                <a:lnTo>
                  <a:pt x="258" y="616"/>
                </a:lnTo>
                <a:lnTo>
                  <a:pt x="255" y="628"/>
                </a:lnTo>
                <a:lnTo>
                  <a:pt x="252" y="641"/>
                </a:lnTo>
                <a:lnTo>
                  <a:pt x="248" y="652"/>
                </a:lnTo>
                <a:lnTo>
                  <a:pt x="243" y="663"/>
                </a:lnTo>
                <a:lnTo>
                  <a:pt x="237" y="674"/>
                </a:lnTo>
                <a:lnTo>
                  <a:pt x="230" y="684"/>
                </a:lnTo>
                <a:lnTo>
                  <a:pt x="223" y="693"/>
                </a:lnTo>
                <a:lnTo>
                  <a:pt x="214" y="703"/>
                </a:lnTo>
                <a:lnTo>
                  <a:pt x="206" y="710"/>
                </a:lnTo>
                <a:lnTo>
                  <a:pt x="194" y="719"/>
                </a:lnTo>
                <a:lnTo>
                  <a:pt x="182" y="726"/>
                </a:lnTo>
                <a:lnTo>
                  <a:pt x="171" y="733"/>
                </a:lnTo>
                <a:lnTo>
                  <a:pt x="156" y="739"/>
                </a:lnTo>
                <a:lnTo>
                  <a:pt x="142" y="745"/>
                </a:lnTo>
                <a:lnTo>
                  <a:pt x="124" y="749"/>
                </a:lnTo>
                <a:lnTo>
                  <a:pt x="107" y="753"/>
                </a:lnTo>
                <a:lnTo>
                  <a:pt x="88" y="758"/>
                </a:lnTo>
                <a:lnTo>
                  <a:pt x="69" y="760"/>
                </a:lnTo>
                <a:lnTo>
                  <a:pt x="48" y="762"/>
                </a:lnTo>
                <a:lnTo>
                  <a:pt x="25" y="763"/>
                </a:lnTo>
                <a:lnTo>
                  <a:pt x="0" y="763"/>
                </a:lnTo>
                <a:lnTo>
                  <a:pt x="0" y="768"/>
                </a:lnTo>
                <a:lnTo>
                  <a:pt x="25" y="768"/>
                </a:lnTo>
                <a:lnTo>
                  <a:pt x="48" y="766"/>
                </a:lnTo>
                <a:lnTo>
                  <a:pt x="69" y="765"/>
                </a:lnTo>
                <a:lnTo>
                  <a:pt x="90" y="762"/>
                </a:lnTo>
                <a:lnTo>
                  <a:pt x="108" y="759"/>
                </a:lnTo>
                <a:lnTo>
                  <a:pt x="126" y="755"/>
                </a:lnTo>
                <a:lnTo>
                  <a:pt x="143" y="749"/>
                </a:lnTo>
                <a:lnTo>
                  <a:pt x="158" y="743"/>
                </a:lnTo>
                <a:lnTo>
                  <a:pt x="172" y="737"/>
                </a:lnTo>
                <a:lnTo>
                  <a:pt x="185" y="730"/>
                </a:lnTo>
                <a:lnTo>
                  <a:pt x="197" y="723"/>
                </a:lnTo>
                <a:lnTo>
                  <a:pt x="208" y="714"/>
                </a:lnTo>
                <a:lnTo>
                  <a:pt x="217" y="706"/>
                </a:lnTo>
                <a:lnTo>
                  <a:pt x="227" y="696"/>
                </a:lnTo>
                <a:lnTo>
                  <a:pt x="234" y="687"/>
                </a:lnTo>
                <a:lnTo>
                  <a:pt x="242" y="676"/>
                </a:lnTo>
                <a:lnTo>
                  <a:pt x="248" y="665"/>
                </a:lnTo>
                <a:lnTo>
                  <a:pt x="252" y="654"/>
                </a:lnTo>
                <a:lnTo>
                  <a:pt x="256" y="642"/>
                </a:lnTo>
                <a:lnTo>
                  <a:pt x="259" y="629"/>
                </a:lnTo>
                <a:lnTo>
                  <a:pt x="262" y="616"/>
                </a:lnTo>
                <a:lnTo>
                  <a:pt x="263" y="604"/>
                </a:lnTo>
                <a:lnTo>
                  <a:pt x="265" y="591"/>
                </a:lnTo>
                <a:lnTo>
                  <a:pt x="265" y="578"/>
                </a:lnTo>
                <a:lnTo>
                  <a:pt x="263" y="549"/>
                </a:lnTo>
                <a:lnTo>
                  <a:pt x="261" y="520"/>
                </a:lnTo>
                <a:lnTo>
                  <a:pt x="255" y="490"/>
                </a:lnTo>
                <a:lnTo>
                  <a:pt x="246" y="458"/>
                </a:lnTo>
                <a:lnTo>
                  <a:pt x="237" y="426"/>
                </a:lnTo>
                <a:lnTo>
                  <a:pt x="227" y="395"/>
                </a:lnTo>
                <a:lnTo>
                  <a:pt x="216" y="363"/>
                </a:lnTo>
                <a:lnTo>
                  <a:pt x="204" y="331"/>
                </a:lnTo>
                <a:lnTo>
                  <a:pt x="178" y="267"/>
                </a:lnTo>
                <a:lnTo>
                  <a:pt x="152" y="205"/>
                </a:lnTo>
                <a:lnTo>
                  <a:pt x="129" y="146"/>
                </a:lnTo>
                <a:lnTo>
                  <a:pt x="108" y="91"/>
                </a:lnTo>
                <a:lnTo>
                  <a:pt x="101" y="65"/>
                </a:lnTo>
                <a:lnTo>
                  <a:pt x="95" y="42"/>
                </a:lnTo>
                <a:lnTo>
                  <a:pt x="93" y="20"/>
                </a:lnTo>
                <a:lnTo>
                  <a:pt x="91" y="0"/>
                </a:lnTo>
                <a:lnTo>
                  <a:pt x="87" y="0"/>
                </a:lnTo>
                <a:close/>
              </a:path>
            </a:pathLst>
          </a:custGeom>
          <a:solidFill>
            <a:srgbClr val="1F1A17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1" name="Freeform 271"/>
          <p:cNvSpPr>
            <a:spLocks noChangeAspect="1"/>
          </p:cNvSpPr>
          <p:nvPr/>
        </p:nvSpPr>
        <p:spPr bwMode="auto">
          <a:xfrm flipH="1">
            <a:off x="5199063" y="2566565"/>
            <a:ext cx="53975" cy="53975"/>
          </a:xfrm>
          <a:custGeom>
            <a:avLst/>
            <a:gdLst>
              <a:gd name="T0" fmla="*/ 2147483647 w 38"/>
              <a:gd name="T1" fmla="*/ 0 h 36"/>
              <a:gd name="T2" fmla="*/ 0 w 38"/>
              <a:gd name="T3" fmla="*/ 2147483647 h 36"/>
              <a:gd name="T4" fmla="*/ 2147483647 w 38"/>
              <a:gd name="T5" fmla="*/ 2147483647 h 36"/>
              <a:gd name="T6" fmla="*/ 2147483647 w 38"/>
              <a:gd name="T7" fmla="*/ 0 h 36"/>
              <a:gd name="T8" fmla="*/ 2147483647 w 38"/>
              <a:gd name="T9" fmla="*/ 0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"/>
              <a:gd name="T16" fmla="*/ 0 h 36"/>
              <a:gd name="T17" fmla="*/ 38 w 38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" h="36">
                <a:moveTo>
                  <a:pt x="19" y="0"/>
                </a:moveTo>
                <a:lnTo>
                  <a:pt x="0" y="36"/>
                </a:lnTo>
                <a:lnTo>
                  <a:pt x="38" y="36"/>
                </a:lnTo>
                <a:lnTo>
                  <a:pt x="19" y="0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2" name="Freeform 272"/>
          <p:cNvSpPr>
            <a:spLocks/>
          </p:cNvSpPr>
          <p:nvPr/>
        </p:nvSpPr>
        <p:spPr bwMode="auto">
          <a:xfrm>
            <a:off x="5114925" y="2880890"/>
            <a:ext cx="66675" cy="68263"/>
          </a:xfrm>
          <a:custGeom>
            <a:avLst/>
            <a:gdLst>
              <a:gd name="T0" fmla="*/ 0 w 171"/>
              <a:gd name="T1" fmla="*/ 0 h 170"/>
              <a:gd name="T2" fmla="*/ 0 w 171"/>
              <a:gd name="T3" fmla="*/ 0 h 170"/>
              <a:gd name="T4" fmla="*/ 0 w 171"/>
              <a:gd name="T5" fmla="*/ 0 h 170"/>
              <a:gd name="T6" fmla="*/ 0 w 171"/>
              <a:gd name="T7" fmla="*/ 0 h 170"/>
              <a:gd name="T8" fmla="*/ 0 w 171"/>
              <a:gd name="T9" fmla="*/ 0 h 170"/>
              <a:gd name="T10" fmla="*/ 0 w 171"/>
              <a:gd name="T11" fmla="*/ 0 h 170"/>
              <a:gd name="T12" fmla="*/ 0 w 171"/>
              <a:gd name="T13" fmla="*/ 0 h 170"/>
              <a:gd name="T14" fmla="*/ 0 w 171"/>
              <a:gd name="T15" fmla="*/ 0 h 170"/>
              <a:gd name="T16" fmla="*/ 0 w 171"/>
              <a:gd name="T17" fmla="*/ 0 h 170"/>
              <a:gd name="T18" fmla="*/ 0 w 171"/>
              <a:gd name="T19" fmla="*/ 0 h 170"/>
              <a:gd name="T20" fmla="*/ 0 w 171"/>
              <a:gd name="T21" fmla="*/ 0 h 170"/>
              <a:gd name="T22" fmla="*/ 0 w 171"/>
              <a:gd name="T23" fmla="*/ 0 h 170"/>
              <a:gd name="T24" fmla="*/ 0 w 171"/>
              <a:gd name="T25" fmla="*/ 0 h 170"/>
              <a:gd name="T26" fmla="*/ 0 w 171"/>
              <a:gd name="T27" fmla="*/ 0 h 170"/>
              <a:gd name="T28" fmla="*/ 0 w 171"/>
              <a:gd name="T29" fmla="*/ 0 h 170"/>
              <a:gd name="T30" fmla="*/ 0 w 171"/>
              <a:gd name="T31" fmla="*/ 0 h 170"/>
              <a:gd name="T32" fmla="*/ 0 w 171"/>
              <a:gd name="T33" fmla="*/ 0 h 170"/>
              <a:gd name="T34" fmla="*/ 0 w 171"/>
              <a:gd name="T35" fmla="*/ 0 h 170"/>
              <a:gd name="T36" fmla="*/ 0 w 171"/>
              <a:gd name="T37" fmla="*/ 0 h 170"/>
              <a:gd name="T38" fmla="*/ 0 w 171"/>
              <a:gd name="T39" fmla="*/ 0 h 170"/>
              <a:gd name="T40" fmla="*/ 0 w 171"/>
              <a:gd name="T41" fmla="*/ 0 h 170"/>
              <a:gd name="T42" fmla="*/ 0 w 171"/>
              <a:gd name="T43" fmla="*/ 0 h 170"/>
              <a:gd name="T44" fmla="*/ 0 w 171"/>
              <a:gd name="T45" fmla="*/ 0 h 170"/>
              <a:gd name="T46" fmla="*/ 0 w 171"/>
              <a:gd name="T47" fmla="*/ 0 h 170"/>
              <a:gd name="T48" fmla="*/ 0 w 171"/>
              <a:gd name="T49" fmla="*/ 0 h 170"/>
              <a:gd name="T50" fmla="*/ 0 w 171"/>
              <a:gd name="T51" fmla="*/ 0 h 170"/>
              <a:gd name="T52" fmla="*/ 0 w 171"/>
              <a:gd name="T53" fmla="*/ 0 h 170"/>
              <a:gd name="T54" fmla="*/ 0 w 171"/>
              <a:gd name="T55" fmla="*/ 0 h 170"/>
              <a:gd name="T56" fmla="*/ 0 w 171"/>
              <a:gd name="T57" fmla="*/ 0 h 170"/>
              <a:gd name="T58" fmla="*/ 0 w 171"/>
              <a:gd name="T59" fmla="*/ 0 h 170"/>
              <a:gd name="T60" fmla="*/ 0 w 171"/>
              <a:gd name="T61" fmla="*/ 0 h 170"/>
              <a:gd name="T62" fmla="*/ 0 w 171"/>
              <a:gd name="T63" fmla="*/ 0 h 17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"/>
              <a:gd name="T97" fmla="*/ 0 h 170"/>
              <a:gd name="T98" fmla="*/ 171 w 171"/>
              <a:gd name="T99" fmla="*/ 170 h 17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" h="170">
                <a:moveTo>
                  <a:pt x="85" y="0"/>
                </a:moveTo>
                <a:lnTo>
                  <a:pt x="94" y="0"/>
                </a:lnTo>
                <a:lnTo>
                  <a:pt x="103" y="1"/>
                </a:lnTo>
                <a:lnTo>
                  <a:pt x="110" y="4"/>
                </a:lnTo>
                <a:lnTo>
                  <a:pt x="119" y="7"/>
                </a:lnTo>
                <a:lnTo>
                  <a:pt x="126" y="10"/>
                </a:lnTo>
                <a:lnTo>
                  <a:pt x="133" y="14"/>
                </a:lnTo>
                <a:lnTo>
                  <a:pt x="139" y="20"/>
                </a:lnTo>
                <a:lnTo>
                  <a:pt x="146" y="24"/>
                </a:lnTo>
                <a:lnTo>
                  <a:pt x="150" y="31"/>
                </a:lnTo>
                <a:lnTo>
                  <a:pt x="156" y="37"/>
                </a:lnTo>
                <a:lnTo>
                  <a:pt x="161" y="44"/>
                </a:lnTo>
                <a:lnTo>
                  <a:pt x="163" y="52"/>
                </a:lnTo>
                <a:lnTo>
                  <a:pt x="166" y="60"/>
                </a:lnTo>
                <a:lnTo>
                  <a:pt x="169" y="67"/>
                </a:lnTo>
                <a:lnTo>
                  <a:pt x="171" y="76"/>
                </a:lnTo>
                <a:lnTo>
                  <a:pt x="171" y="85"/>
                </a:lnTo>
                <a:lnTo>
                  <a:pt x="171" y="93"/>
                </a:lnTo>
                <a:lnTo>
                  <a:pt x="169" y="102"/>
                </a:lnTo>
                <a:lnTo>
                  <a:pt x="166" y="111"/>
                </a:lnTo>
                <a:lnTo>
                  <a:pt x="163" y="118"/>
                </a:lnTo>
                <a:lnTo>
                  <a:pt x="161" y="125"/>
                </a:lnTo>
                <a:lnTo>
                  <a:pt x="156" y="132"/>
                </a:lnTo>
                <a:lnTo>
                  <a:pt x="150" y="139"/>
                </a:lnTo>
                <a:lnTo>
                  <a:pt x="146" y="145"/>
                </a:lnTo>
                <a:lnTo>
                  <a:pt x="139" y="151"/>
                </a:lnTo>
                <a:lnTo>
                  <a:pt x="133" y="155"/>
                </a:lnTo>
                <a:lnTo>
                  <a:pt x="126" y="159"/>
                </a:lnTo>
                <a:lnTo>
                  <a:pt x="119" y="164"/>
                </a:lnTo>
                <a:lnTo>
                  <a:pt x="110" y="167"/>
                </a:lnTo>
                <a:lnTo>
                  <a:pt x="103" y="168"/>
                </a:lnTo>
                <a:lnTo>
                  <a:pt x="94" y="170"/>
                </a:lnTo>
                <a:lnTo>
                  <a:pt x="85" y="170"/>
                </a:lnTo>
                <a:lnTo>
                  <a:pt x="77" y="170"/>
                </a:lnTo>
                <a:lnTo>
                  <a:pt x="68" y="168"/>
                </a:lnTo>
                <a:lnTo>
                  <a:pt x="59" y="167"/>
                </a:lnTo>
                <a:lnTo>
                  <a:pt x="52" y="164"/>
                </a:lnTo>
                <a:lnTo>
                  <a:pt x="45" y="159"/>
                </a:lnTo>
                <a:lnTo>
                  <a:pt x="38" y="155"/>
                </a:lnTo>
                <a:lnTo>
                  <a:pt x="30" y="151"/>
                </a:lnTo>
                <a:lnTo>
                  <a:pt x="24" y="145"/>
                </a:lnTo>
                <a:lnTo>
                  <a:pt x="19" y="139"/>
                </a:lnTo>
                <a:lnTo>
                  <a:pt x="14" y="132"/>
                </a:lnTo>
                <a:lnTo>
                  <a:pt x="10" y="125"/>
                </a:lnTo>
                <a:lnTo>
                  <a:pt x="6" y="118"/>
                </a:lnTo>
                <a:lnTo>
                  <a:pt x="3" y="111"/>
                </a:lnTo>
                <a:lnTo>
                  <a:pt x="1" y="102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7"/>
                </a:lnTo>
                <a:lnTo>
                  <a:pt x="3" y="60"/>
                </a:lnTo>
                <a:lnTo>
                  <a:pt x="6" y="52"/>
                </a:lnTo>
                <a:lnTo>
                  <a:pt x="10" y="44"/>
                </a:lnTo>
                <a:lnTo>
                  <a:pt x="14" y="37"/>
                </a:lnTo>
                <a:lnTo>
                  <a:pt x="19" y="31"/>
                </a:lnTo>
                <a:lnTo>
                  <a:pt x="24" y="24"/>
                </a:lnTo>
                <a:lnTo>
                  <a:pt x="30" y="20"/>
                </a:lnTo>
                <a:lnTo>
                  <a:pt x="38" y="14"/>
                </a:lnTo>
                <a:lnTo>
                  <a:pt x="45" y="10"/>
                </a:lnTo>
                <a:lnTo>
                  <a:pt x="52" y="7"/>
                </a:lnTo>
                <a:lnTo>
                  <a:pt x="59" y="4"/>
                </a:lnTo>
                <a:lnTo>
                  <a:pt x="68" y="1"/>
                </a:lnTo>
                <a:lnTo>
                  <a:pt x="77" y="0"/>
                </a:lnTo>
                <a:lnTo>
                  <a:pt x="85" y="0"/>
                </a:lnTo>
                <a:close/>
              </a:path>
            </a:pathLst>
          </a:custGeom>
          <a:solidFill>
            <a:srgbClr val="FEF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3" name="Freeform 273"/>
          <p:cNvSpPr>
            <a:spLocks/>
          </p:cNvSpPr>
          <p:nvPr/>
        </p:nvSpPr>
        <p:spPr bwMode="auto">
          <a:xfrm>
            <a:off x="5114925" y="2880890"/>
            <a:ext cx="66675" cy="68263"/>
          </a:xfrm>
          <a:custGeom>
            <a:avLst/>
            <a:gdLst>
              <a:gd name="T0" fmla="*/ 0 w 171"/>
              <a:gd name="T1" fmla="*/ 0 h 170"/>
              <a:gd name="T2" fmla="*/ 0 w 171"/>
              <a:gd name="T3" fmla="*/ 0 h 170"/>
              <a:gd name="T4" fmla="*/ 0 w 171"/>
              <a:gd name="T5" fmla="*/ 0 h 170"/>
              <a:gd name="T6" fmla="*/ 0 w 171"/>
              <a:gd name="T7" fmla="*/ 0 h 170"/>
              <a:gd name="T8" fmla="*/ 0 w 171"/>
              <a:gd name="T9" fmla="*/ 0 h 170"/>
              <a:gd name="T10" fmla="*/ 0 w 171"/>
              <a:gd name="T11" fmla="*/ 0 h 170"/>
              <a:gd name="T12" fmla="*/ 0 w 171"/>
              <a:gd name="T13" fmla="*/ 0 h 170"/>
              <a:gd name="T14" fmla="*/ 0 w 171"/>
              <a:gd name="T15" fmla="*/ 0 h 170"/>
              <a:gd name="T16" fmla="*/ 0 w 171"/>
              <a:gd name="T17" fmla="*/ 0 h 170"/>
              <a:gd name="T18" fmla="*/ 0 w 171"/>
              <a:gd name="T19" fmla="*/ 0 h 170"/>
              <a:gd name="T20" fmla="*/ 0 w 171"/>
              <a:gd name="T21" fmla="*/ 0 h 170"/>
              <a:gd name="T22" fmla="*/ 0 w 171"/>
              <a:gd name="T23" fmla="*/ 0 h 170"/>
              <a:gd name="T24" fmla="*/ 0 w 171"/>
              <a:gd name="T25" fmla="*/ 0 h 170"/>
              <a:gd name="T26" fmla="*/ 0 w 171"/>
              <a:gd name="T27" fmla="*/ 0 h 170"/>
              <a:gd name="T28" fmla="*/ 0 w 171"/>
              <a:gd name="T29" fmla="*/ 0 h 170"/>
              <a:gd name="T30" fmla="*/ 0 w 171"/>
              <a:gd name="T31" fmla="*/ 0 h 170"/>
              <a:gd name="T32" fmla="*/ 0 w 171"/>
              <a:gd name="T33" fmla="*/ 0 h 170"/>
              <a:gd name="T34" fmla="*/ 0 w 171"/>
              <a:gd name="T35" fmla="*/ 0 h 170"/>
              <a:gd name="T36" fmla="*/ 0 w 171"/>
              <a:gd name="T37" fmla="*/ 0 h 170"/>
              <a:gd name="T38" fmla="*/ 0 w 171"/>
              <a:gd name="T39" fmla="*/ 0 h 170"/>
              <a:gd name="T40" fmla="*/ 0 w 171"/>
              <a:gd name="T41" fmla="*/ 0 h 170"/>
              <a:gd name="T42" fmla="*/ 0 w 171"/>
              <a:gd name="T43" fmla="*/ 0 h 170"/>
              <a:gd name="T44" fmla="*/ 0 w 171"/>
              <a:gd name="T45" fmla="*/ 0 h 170"/>
              <a:gd name="T46" fmla="*/ 0 w 171"/>
              <a:gd name="T47" fmla="*/ 0 h 170"/>
              <a:gd name="T48" fmla="*/ 0 w 171"/>
              <a:gd name="T49" fmla="*/ 0 h 170"/>
              <a:gd name="T50" fmla="*/ 0 w 171"/>
              <a:gd name="T51" fmla="*/ 0 h 170"/>
              <a:gd name="T52" fmla="*/ 0 w 171"/>
              <a:gd name="T53" fmla="*/ 0 h 170"/>
              <a:gd name="T54" fmla="*/ 0 w 171"/>
              <a:gd name="T55" fmla="*/ 0 h 170"/>
              <a:gd name="T56" fmla="*/ 0 w 171"/>
              <a:gd name="T57" fmla="*/ 0 h 170"/>
              <a:gd name="T58" fmla="*/ 0 w 171"/>
              <a:gd name="T59" fmla="*/ 0 h 170"/>
              <a:gd name="T60" fmla="*/ 0 w 171"/>
              <a:gd name="T61" fmla="*/ 0 h 170"/>
              <a:gd name="T62" fmla="*/ 0 w 171"/>
              <a:gd name="T63" fmla="*/ 0 h 17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"/>
              <a:gd name="T97" fmla="*/ 0 h 170"/>
              <a:gd name="T98" fmla="*/ 171 w 171"/>
              <a:gd name="T99" fmla="*/ 170 h 17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" h="170">
                <a:moveTo>
                  <a:pt x="85" y="0"/>
                </a:moveTo>
                <a:lnTo>
                  <a:pt x="94" y="0"/>
                </a:lnTo>
                <a:lnTo>
                  <a:pt x="103" y="1"/>
                </a:lnTo>
                <a:lnTo>
                  <a:pt x="110" y="4"/>
                </a:lnTo>
                <a:lnTo>
                  <a:pt x="119" y="7"/>
                </a:lnTo>
                <a:lnTo>
                  <a:pt x="126" y="10"/>
                </a:lnTo>
                <a:lnTo>
                  <a:pt x="133" y="14"/>
                </a:lnTo>
                <a:lnTo>
                  <a:pt x="139" y="20"/>
                </a:lnTo>
                <a:lnTo>
                  <a:pt x="146" y="24"/>
                </a:lnTo>
                <a:lnTo>
                  <a:pt x="150" y="31"/>
                </a:lnTo>
                <a:lnTo>
                  <a:pt x="156" y="37"/>
                </a:lnTo>
                <a:lnTo>
                  <a:pt x="161" y="44"/>
                </a:lnTo>
                <a:lnTo>
                  <a:pt x="163" y="52"/>
                </a:lnTo>
                <a:lnTo>
                  <a:pt x="166" y="60"/>
                </a:lnTo>
                <a:lnTo>
                  <a:pt x="169" y="67"/>
                </a:lnTo>
                <a:lnTo>
                  <a:pt x="171" y="76"/>
                </a:lnTo>
                <a:lnTo>
                  <a:pt x="171" y="85"/>
                </a:lnTo>
                <a:lnTo>
                  <a:pt x="171" y="93"/>
                </a:lnTo>
                <a:lnTo>
                  <a:pt x="169" y="102"/>
                </a:lnTo>
                <a:lnTo>
                  <a:pt x="166" y="111"/>
                </a:lnTo>
                <a:lnTo>
                  <a:pt x="163" y="118"/>
                </a:lnTo>
                <a:lnTo>
                  <a:pt x="161" y="125"/>
                </a:lnTo>
                <a:lnTo>
                  <a:pt x="156" y="132"/>
                </a:lnTo>
                <a:lnTo>
                  <a:pt x="150" y="139"/>
                </a:lnTo>
                <a:lnTo>
                  <a:pt x="146" y="145"/>
                </a:lnTo>
                <a:lnTo>
                  <a:pt x="139" y="151"/>
                </a:lnTo>
                <a:lnTo>
                  <a:pt x="133" y="155"/>
                </a:lnTo>
                <a:lnTo>
                  <a:pt x="126" y="159"/>
                </a:lnTo>
                <a:lnTo>
                  <a:pt x="119" y="164"/>
                </a:lnTo>
                <a:lnTo>
                  <a:pt x="110" y="167"/>
                </a:lnTo>
                <a:lnTo>
                  <a:pt x="103" y="168"/>
                </a:lnTo>
                <a:lnTo>
                  <a:pt x="94" y="170"/>
                </a:lnTo>
                <a:lnTo>
                  <a:pt x="85" y="170"/>
                </a:lnTo>
                <a:lnTo>
                  <a:pt x="77" y="170"/>
                </a:lnTo>
                <a:lnTo>
                  <a:pt x="68" y="168"/>
                </a:lnTo>
                <a:lnTo>
                  <a:pt x="59" y="167"/>
                </a:lnTo>
                <a:lnTo>
                  <a:pt x="52" y="164"/>
                </a:lnTo>
                <a:lnTo>
                  <a:pt x="45" y="159"/>
                </a:lnTo>
                <a:lnTo>
                  <a:pt x="38" y="155"/>
                </a:lnTo>
                <a:lnTo>
                  <a:pt x="30" y="151"/>
                </a:lnTo>
                <a:lnTo>
                  <a:pt x="24" y="145"/>
                </a:lnTo>
                <a:lnTo>
                  <a:pt x="19" y="139"/>
                </a:lnTo>
                <a:lnTo>
                  <a:pt x="14" y="132"/>
                </a:lnTo>
                <a:lnTo>
                  <a:pt x="10" y="125"/>
                </a:lnTo>
                <a:lnTo>
                  <a:pt x="6" y="118"/>
                </a:lnTo>
                <a:lnTo>
                  <a:pt x="3" y="111"/>
                </a:lnTo>
                <a:lnTo>
                  <a:pt x="1" y="102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7"/>
                </a:lnTo>
                <a:lnTo>
                  <a:pt x="3" y="60"/>
                </a:lnTo>
                <a:lnTo>
                  <a:pt x="6" y="52"/>
                </a:lnTo>
                <a:lnTo>
                  <a:pt x="10" y="44"/>
                </a:lnTo>
                <a:lnTo>
                  <a:pt x="14" y="37"/>
                </a:lnTo>
                <a:lnTo>
                  <a:pt x="19" y="31"/>
                </a:lnTo>
                <a:lnTo>
                  <a:pt x="24" y="24"/>
                </a:lnTo>
                <a:lnTo>
                  <a:pt x="30" y="20"/>
                </a:lnTo>
                <a:lnTo>
                  <a:pt x="38" y="14"/>
                </a:lnTo>
                <a:lnTo>
                  <a:pt x="45" y="10"/>
                </a:lnTo>
                <a:lnTo>
                  <a:pt x="52" y="7"/>
                </a:lnTo>
                <a:lnTo>
                  <a:pt x="59" y="4"/>
                </a:lnTo>
                <a:lnTo>
                  <a:pt x="68" y="1"/>
                </a:lnTo>
                <a:lnTo>
                  <a:pt x="77" y="0"/>
                </a:lnTo>
                <a:lnTo>
                  <a:pt x="85" y="0"/>
                </a:lnTo>
              </a:path>
            </a:pathLst>
          </a:custGeom>
          <a:noFill/>
          <a:ln w="0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4" name="Freeform 274"/>
          <p:cNvSpPr>
            <a:spLocks/>
          </p:cNvSpPr>
          <p:nvPr/>
        </p:nvSpPr>
        <p:spPr bwMode="auto">
          <a:xfrm>
            <a:off x="5114925" y="2880890"/>
            <a:ext cx="66675" cy="68263"/>
          </a:xfrm>
          <a:custGeom>
            <a:avLst/>
            <a:gdLst>
              <a:gd name="T0" fmla="*/ 0 w 171"/>
              <a:gd name="T1" fmla="*/ 0 h 170"/>
              <a:gd name="T2" fmla="*/ 0 w 171"/>
              <a:gd name="T3" fmla="*/ 0 h 170"/>
              <a:gd name="T4" fmla="*/ 0 w 171"/>
              <a:gd name="T5" fmla="*/ 0 h 170"/>
              <a:gd name="T6" fmla="*/ 0 w 171"/>
              <a:gd name="T7" fmla="*/ 0 h 170"/>
              <a:gd name="T8" fmla="*/ 0 w 171"/>
              <a:gd name="T9" fmla="*/ 0 h 170"/>
              <a:gd name="T10" fmla="*/ 0 w 171"/>
              <a:gd name="T11" fmla="*/ 0 h 170"/>
              <a:gd name="T12" fmla="*/ 0 w 171"/>
              <a:gd name="T13" fmla="*/ 0 h 170"/>
              <a:gd name="T14" fmla="*/ 0 w 171"/>
              <a:gd name="T15" fmla="*/ 0 h 170"/>
              <a:gd name="T16" fmla="*/ 0 w 171"/>
              <a:gd name="T17" fmla="*/ 0 h 170"/>
              <a:gd name="T18" fmla="*/ 0 w 171"/>
              <a:gd name="T19" fmla="*/ 0 h 170"/>
              <a:gd name="T20" fmla="*/ 0 w 171"/>
              <a:gd name="T21" fmla="*/ 0 h 170"/>
              <a:gd name="T22" fmla="*/ 0 w 171"/>
              <a:gd name="T23" fmla="*/ 0 h 170"/>
              <a:gd name="T24" fmla="*/ 0 w 171"/>
              <a:gd name="T25" fmla="*/ 0 h 170"/>
              <a:gd name="T26" fmla="*/ 0 w 171"/>
              <a:gd name="T27" fmla="*/ 0 h 170"/>
              <a:gd name="T28" fmla="*/ 0 w 171"/>
              <a:gd name="T29" fmla="*/ 0 h 170"/>
              <a:gd name="T30" fmla="*/ 0 w 171"/>
              <a:gd name="T31" fmla="*/ 0 h 170"/>
              <a:gd name="T32" fmla="*/ 0 w 171"/>
              <a:gd name="T33" fmla="*/ 0 h 170"/>
              <a:gd name="T34" fmla="*/ 0 w 171"/>
              <a:gd name="T35" fmla="*/ 0 h 170"/>
              <a:gd name="T36" fmla="*/ 0 w 171"/>
              <a:gd name="T37" fmla="*/ 0 h 170"/>
              <a:gd name="T38" fmla="*/ 0 w 171"/>
              <a:gd name="T39" fmla="*/ 0 h 170"/>
              <a:gd name="T40" fmla="*/ 0 w 171"/>
              <a:gd name="T41" fmla="*/ 0 h 170"/>
              <a:gd name="T42" fmla="*/ 0 w 171"/>
              <a:gd name="T43" fmla="*/ 0 h 170"/>
              <a:gd name="T44" fmla="*/ 0 w 171"/>
              <a:gd name="T45" fmla="*/ 0 h 170"/>
              <a:gd name="T46" fmla="*/ 0 w 171"/>
              <a:gd name="T47" fmla="*/ 0 h 170"/>
              <a:gd name="T48" fmla="*/ 0 w 171"/>
              <a:gd name="T49" fmla="*/ 0 h 170"/>
              <a:gd name="T50" fmla="*/ 0 w 171"/>
              <a:gd name="T51" fmla="*/ 0 h 170"/>
              <a:gd name="T52" fmla="*/ 0 w 171"/>
              <a:gd name="T53" fmla="*/ 0 h 170"/>
              <a:gd name="T54" fmla="*/ 0 w 171"/>
              <a:gd name="T55" fmla="*/ 0 h 170"/>
              <a:gd name="T56" fmla="*/ 0 w 171"/>
              <a:gd name="T57" fmla="*/ 0 h 170"/>
              <a:gd name="T58" fmla="*/ 0 w 171"/>
              <a:gd name="T59" fmla="*/ 0 h 170"/>
              <a:gd name="T60" fmla="*/ 0 w 171"/>
              <a:gd name="T61" fmla="*/ 0 h 170"/>
              <a:gd name="T62" fmla="*/ 0 w 171"/>
              <a:gd name="T63" fmla="*/ 0 h 17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"/>
              <a:gd name="T97" fmla="*/ 0 h 170"/>
              <a:gd name="T98" fmla="*/ 171 w 171"/>
              <a:gd name="T99" fmla="*/ 170 h 17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" h="170">
                <a:moveTo>
                  <a:pt x="85" y="0"/>
                </a:moveTo>
                <a:lnTo>
                  <a:pt x="94" y="0"/>
                </a:lnTo>
                <a:lnTo>
                  <a:pt x="103" y="1"/>
                </a:lnTo>
                <a:lnTo>
                  <a:pt x="110" y="4"/>
                </a:lnTo>
                <a:lnTo>
                  <a:pt x="119" y="7"/>
                </a:lnTo>
                <a:lnTo>
                  <a:pt x="126" y="10"/>
                </a:lnTo>
                <a:lnTo>
                  <a:pt x="133" y="14"/>
                </a:lnTo>
                <a:lnTo>
                  <a:pt x="139" y="20"/>
                </a:lnTo>
                <a:lnTo>
                  <a:pt x="146" y="24"/>
                </a:lnTo>
                <a:lnTo>
                  <a:pt x="150" y="31"/>
                </a:lnTo>
                <a:lnTo>
                  <a:pt x="156" y="37"/>
                </a:lnTo>
                <a:lnTo>
                  <a:pt x="161" y="44"/>
                </a:lnTo>
                <a:lnTo>
                  <a:pt x="163" y="52"/>
                </a:lnTo>
                <a:lnTo>
                  <a:pt x="166" y="60"/>
                </a:lnTo>
                <a:lnTo>
                  <a:pt x="169" y="67"/>
                </a:lnTo>
                <a:lnTo>
                  <a:pt x="171" y="76"/>
                </a:lnTo>
                <a:lnTo>
                  <a:pt x="171" y="85"/>
                </a:lnTo>
                <a:lnTo>
                  <a:pt x="171" y="93"/>
                </a:lnTo>
                <a:lnTo>
                  <a:pt x="169" y="102"/>
                </a:lnTo>
                <a:lnTo>
                  <a:pt x="166" y="111"/>
                </a:lnTo>
                <a:lnTo>
                  <a:pt x="163" y="118"/>
                </a:lnTo>
                <a:lnTo>
                  <a:pt x="161" y="125"/>
                </a:lnTo>
                <a:lnTo>
                  <a:pt x="156" y="132"/>
                </a:lnTo>
                <a:lnTo>
                  <a:pt x="150" y="139"/>
                </a:lnTo>
                <a:lnTo>
                  <a:pt x="146" y="145"/>
                </a:lnTo>
                <a:lnTo>
                  <a:pt x="139" y="151"/>
                </a:lnTo>
                <a:lnTo>
                  <a:pt x="133" y="155"/>
                </a:lnTo>
                <a:lnTo>
                  <a:pt x="126" y="159"/>
                </a:lnTo>
                <a:lnTo>
                  <a:pt x="119" y="164"/>
                </a:lnTo>
                <a:lnTo>
                  <a:pt x="110" y="167"/>
                </a:lnTo>
                <a:lnTo>
                  <a:pt x="103" y="168"/>
                </a:lnTo>
                <a:lnTo>
                  <a:pt x="94" y="170"/>
                </a:lnTo>
                <a:lnTo>
                  <a:pt x="85" y="170"/>
                </a:lnTo>
                <a:lnTo>
                  <a:pt x="77" y="170"/>
                </a:lnTo>
                <a:lnTo>
                  <a:pt x="68" y="168"/>
                </a:lnTo>
                <a:lnTo>
                  <a:pt x="59" y="167"/>
                </a:lnTo>
                <a:lnTo>
                  <a:pt x="52" y="164"/>
                </a:lnTo>
                <a:lnTo>
                  <a:pt x="45" y="159"/>
                </a:lnTo>
                <a:lnTo>
                  <a:pt x="38" y="155"/>
                </a:lnTo>
                <a:lnTo>
                  <a:pt x="30" y="151"/>
                </a:lnTo>
                <a:lnTo>
                  <a:pt x="24" y="145"/>
                </a:lnTo>
                <a:lnTo>
                  <a:pt x="19" y="139"/>
                </a:lnTo>
                <a:lnTo>
                  <a:pt x="14" y="132"/>
                </a:lnTo>
                <a:lnTo>
                  <a:pt x="10" y="125"/>
                </a:lnTo>
                <a:lnTo>
                  <a:pt x="6" y="118"/>
                </a:lnTo>
                <a:lnTo>
                  <a:pt x="3" y="111"/>
                </a:lnTo>
                <a:lnTo>
                  <a:pt x="1" y="102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7"/>
                </a:lnTo>
                <a:lnTo>
                  <a:pt x="3" y="60"/>
                </a:lnTo>
                <a:lnTo>
                  <a:pt x="6" y="52"/>
                </a:lnTo>
                <a:lnTo>
                  <a:pt x="10" y="44"/>
                </a:lnTo>
                <a:lnTo>
                  <a:pt x="14" y="37"/>
                </a:lnTo>
                <a:lnTo>
                  <a:pt x="19" y="31"/>
                </a:lnTo>
                <a:lnTo>
                  <a:pt x="24" y="24"/>
                </a:lnTo>
                <a:lnTo>
                  <a:pt x="30" y="20"/>
                </a:lnTo>
                <a:lnTo>
                  <a:pt x="38" y="14"/>
                </a:lnTo>
                <a:lnTo>
                  <a:pt x="45" y="10"/>
                </a:lnTo>
                <a:lnTo>
                  <a:pt x="52" y="7"/>
                </a:lnTo>
                <a:lnTo>
                  <a:pt x="59" y="4"/>
                </a:lnTo>
                <a:lnTo>
                  <a:pt x="68" y="1"/>
                </a:lnTo>
                <a:lnTo>
                  <a:pt x="77" y="0"/>
                </a:lnTo>
                <a:lnTo>
                  <a:pt x="85" y="0"/>
                </a:lnTo>
                <a:close/>
              </a:path>
            </a:pathLst>
          </a:custGeom>
          <a:solidFill>
            <a:srgbClr val="FEF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5" name="Freeform 275"/>
          <p:cNvSpPr>
            <a:spLocks/>
          </p:cNvSpPr>
          <p:nvPr/>
        </p:nvSpPr>
        <p:spPr bwMode="auto">
          <a:xfrm>
            <a:off x="5114925" y="2880890"/>
            <a:ext cx="66675" cy="68263"/>
          </a:xfrm>
          <a:custGeom>
            <a:avLst/>
            <a:gdLst>
              <a:gd name="T0" fmla="*/ 0 w 171"/>
              <a:gd name="T1" fmla="*/ 0 h 170"/>
              <a:gd name="T2" fmla="*/ 0 w 171"/>
              <a:gd name="T3" fmla="*/ 0 h 170"/>
              <a:gd name="T4" fmla="*/ 0 w 171"/>
              <a:gd name="T5" fmla="*/ 0 h 170"/>
              <a:gd name="T6" fmla="*/ 0 w 171"/>
              <a:gd name="T7" fmla="*/ 0 h 170"/>
              <a:gd name="T8" fmla="*/ 0 w 171"/>
              <a:gd name="T9" fmla="*/ 0 h 170"/>
              <a:gd name="T10" fmla="*/ 0 w 171"/>
              <a:gd name="T11" fmla="*/ 0 h 170"/>
              <a:gd name="T12" fmla="*/ 0 w 171"/>
              <a:gd name="T13" fmla="*/ 0 h 170"/>
              <a:gd name="T14" fmla="*/ 0 w 171"/>
              <a:gd name="T15" fmla="*/ 0 h 170"/>
              <a:gd name="T16" fmla="*/ 0 w 171"/>
              <a:gd name="T17" fmla="*/ 0 h 170"/>
              <a:gd name="T18" fmla="*/ 0 w 171"/>
              <a:gd name="T19" fmla="*/ 0 h 170"/>
              <a:gd name="T20" fmla="*/ 0 w 171"/>
              <a:gd name="T21" fmla="*/ 0 h 170"/>
              <a:gd name="T22" fmla="*/ 0 w 171"/>
              <a:gd name="T23" fmla="*/ 0 h 170"/>
              <a:gd name="T24" fmla="*/ 0 w 171"/>
              <a:gd name="T25" fmla="*/ 0 h 170"/>
              <a:gd name="T26" fmla="*/ 0 w 171"/>
              <a:gd name="T27" fmla="*/ 0 h 170"/>
              <a:gd name="T28" fmla="*/ 0 w 171"/>
              <a:gd name="T29" fmla="*/ 0 h 170"/>
              <a:gd name="T30" fmla="*/ 0 w 171"/>
              <a:gd name="T31" fmla="*/ 0 h 170"/>
              <a:gd name="T32" fmla="*/ 0 w 171"/>
              <a:gd name="T33" fmla="*/ 0 h 170"/>
              <a:gd name="T34" fmla="*/ 0 w 171"/>
              <a:gd name="T35" fmla="*/ 0 h 170"/>
              <a:gd name="T36" fmla="*/ 0 w 171"/>
              <a:gd name="T37" fmla="*/ 0 h 170"/>
              <a:gd name="T38" fmla="*/ 0 w 171"/>
              <a:gd name="T39" fmla="*/ 0 h 170"/>
              <a:gd name="T40" fmla="*/ 0 w 171"/>
              <a:gd name="T41" fmla="*/ 0 h 170"/>
              <a:gd name="T42" fmla="*/ 0 w 171"/>
              <a:gd name="T43" fmla="*/ 0 h 170"/>
              <a:gd name="T44" fmla="*/ 0 w 171"/>
              <a:gd name="T45" fmla="*/ 0 h 170"/>
              <a:gd name="T46" fmla="*/ 0 w 171"/>
              <a:gd name="T47" fmla="*/ 0 h 170"/>
              <a:gd name="T48" fmla="*/ 0 w 171"/>
              <a:gd name="T49" fmla="*/ 0 h 170"/>
              <a:gd name="T50" fmla="*/ 0 w 171"/>
              <a:gd name="T51" fmla="*/ 0 h 170"/>
              <a:gd name="T52" fmla="*/ 0 w 171"/>
              <a:gd name="T53" fmla="*/ 0 h 170"/>
              <a:gd name="T54" fmla="*/ 0 w 171"/>
              <a:gd name="T55" fmla="*/ 0 h 170"/>
              <a:gd name="T56" fmla="*/ 0 w 171"/>
              <a:gd name="T57" fmla="*/ 0 h 170"/>
              <a:gd name="T58" fmla="*/ 0 w 171"/>
              <a:gd name="T59" fmla="*/ 0 h 170"/>
              <a:gd name="T60" fmla="*/ 0 w 171"/>
              <a:gd name="T61" fmla="*/ 0 h 170"/>
              <a:gd name="T62" fmla="*/ 0 w 171"/>
              <a:gd name="T63" fmla="*/ 0 h 17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"/>
              <a:gd name="T97" fmla="*/ 0 h 170"/>
              <a:gd name="T98" fmla="*/ 171 w 171"/>
              <a:gd name="T99" fmla="*/ 170 h 17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" h="170">
                <a:moveTo>
                  <a:pt x="85" y="0"/>
                </a:moveTo>
                <a:lnTo>
                  <a:pt x="94" y="0"/>
                </a:lnTo>
                <a:lnTo>
                  <a:pt x="103" y="1"/>
                </a:lnTo>
                <a:lnTo>
                  <a:pt x="110" y="4"/>
                </a:lnTo>
                <a:lnTo>
                  <a:pt x="119" y="7"/>
                </a:lnTo>
                <a:lnTo>
                  <a:pt x="126" y="10"/>
                </a:lnTo>
                <a:lnTo>
                  <a:pt x="133" y="14"/>
                </a:lnTo>
                <a:lnTo>
                  <a:pt x="139" y="20"/>
                </a:lnTo>
                <a:lnTo>
                  <a:pt x="146" y="24"/>
                </a:lnTo>
                <a:lnTo>
                  <a:pt x="150" y="31"/>
                </a:lnTo>
                <a:lnTo>
                  <a:pt x="156" y="37"/>
                </a:lnTo>
                <a:lnTo>
                  <a:pt x="161" y="44"/>
                </a:lnTo>
                <a:lnTo>
                  <a:pt x="163" y="52"/>
                </a:lnTo>
                <a:lnTo>
                  <a:pt x="166" y="60"/>
                </a:lnTo>
                <a:lnTo>
                  <a:pt x="169" y="67"/>
                </a:lnTo>
                <a:lnTo>
                  <a:pt x="171" y="76"/>
                </a:lnTo>
                <a:lnTo>
                  <a:pt x="171" y="85"/>
                </a:lnTo>
                <a:lnTo>
                  <a:pt x="171" y="93"/>
                </a:lnTo>
                <a:lnTo>
                  <a:pt x="169" y="102"/>
                </a:lnTo>
                <a:lnTo>
                  <a:pt x="166" y="111"/>
                </a:lnTo>
                <a:lnTo>
                  <a:pt x="163" y="118"/>
                </a:lnTo>
                <a:lnTo>
                  <a:pt x="161" y="125"/>
                </a:lnTo>
                <a:lnTo>
                  <a:pt x="156" y="132"/>
                </a:lnTo>
                <a:lnTo>
                  <a:pt x="150" y="139"/>
                </a:lnTo>
                <a:lnTo>
                  <a:pt x="146" y="145"/>
                </a:lnTo>
                <a:lnTo>
                  <a:pt x="139" y="151"/>
                </a:lnTo>
                <a:lnTo>
                  <a:pt x="133" y="155"/>
                </a:lnTo>
                <a:lnTo>
                  <a:pt x="126" y="159"/>
                </a:lnTo>
                <a:lnTo>
                  <a:pt x="119" y="164"/>
                </a:lnTo>
                <a:lnTo>
                  <a:pt x="110" y="167"/>
                </a:lnTo>
                <a:lnTo>
                  <a:pt x="103" y="168"/>
                </a:lnTo>
                <a:lnTo>
                  <a:pt x="94" y="170"/>
                </a:lnTo>
                <a:lnTo>
                  <a:pt x="85" y="170"/>
                </a:lnTo>
                <a:lnTo>
                  <a:pt x="77" y="170"/>
                </a:lnTo>
                <a:lnTo>
                  <a:pt x="68" y="168"/>
                </a:lnTo>
                <a:lnTo>
                  <a:pt x="59" y="167"/>
                </a:lnTo>
                <a:lnTo>
                  <a:pt x="52" y="164"/>
                </a:lnTo>
                <a:lnTo>
                  <a:pt x="45" y="159"/>
                </a:lnTo>
                <a:lnTo>
                  <a:pt x="38" y="155"/>
                </a:lnTo>
                <a:lnTo>
                  <a:pt x="30" y="151"/>
                </a:lnTo>
                <a:lnTo>
                  <a:pt x="24" y="145"/>
                </a:lnTo>
                <a:lnTo>
                  <a:pt x="19" y="139"/>
                </a:lnTo>
                <a:lnTo>
                  <a:pt x="14" y="132"/>
                </a:lnTo>
                <a:lnTo>
                  <a:pt x="10" y="125"/>
                </a:lnTo>
                <a:lnTo>
                  <a:pt x="6" y="118"/>
                </a:lnTo>
                <a:lnTo>
                  <a:pt x="3" y="111"/>
                </a:lnTo>
                <a:lnTo>
                  <a:pt x="1" y="102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7"/>
                </a:lnTo>
                <a:lnTo>
                  <a:pt x="3" y="60"/>
                </a:lnTo>
                <a:lnTo>
                  <a:pt x="6" y="52"/>
                </a:lnTo>
                <a:lnTo>
                  <a:pt x="10" y="44"/>
                </a:lnTo>
                <a:lnTo>
                  <a:pt x="14" y="37"/>
                </a:lnTo>
                <a:lnTo>
                  <a:pt x="19" y="31"/>
                </a:lnTo>
                <a:lnTo>
                  <a:pt x="24" y="24"/>
                </a:lnTo>
                <a:lnTo>
                  <a:pt x="30" y="20"/>
                </a:lnTo>
                <a:lnTo>
                  <a:pt x="38" y="14"/>
                </a:lnTo>
                <a:lnTo>
                  <a:pt x="45" y="10"/>
                </a:lnTo>
                <a:lnTo>
                  <a:pt x="52" y="7"/>
                </a:lnTo>
                <a:lnTo>
                  <a:pt x="59" y="4"/>
                </a:lnTo>
                <a:lnTo>
                  <a:pt x="68" y="1"/>
                </a:lnTo>
                <a:lnTo>
                  <a:pt x="77" y="0"/>
                </a:lnTo>
                <a:lnTo>
                  <a:pt x="85" y="0"/>
                </a:lnTo>
              </a:path>
            </a:pathLst>
          </a:custGeom>
          <a:noFill/>
          <a:ln w="0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6" name="Freeform 276"/>
          <p:cNvSpPr>
            <a:spLocks/>
          </p:cNvSpPr>
          <p:nvPr/>
        </p:nvSpPr>
        <p:spPr bwMode="auto">
          <a:xfrm>
            <a:off x="5114925" y="2880890"/>
            <a:ext cx="66675" cy="68263"/>
          </a:xfrm>
          <a:custGeom>
            <a:avLst/>
            <a:gdLst>
              <a:gd name="T0" fmla="*/ 0 w 171"/>
              <a:gd name="T1" fmla="*/ 0 h 170"/>
              <a:gd name="T2" fmla="*/ 0 w 171"/>
              <a:gd name="T3" fmla="*/ 0 h 170"/>
              <a:gd name="T4" fmla="*/ 0 w 171"/>
              <a:gd name="T5" fmla="*/ 0 h 170"/>
              <a:gd name="T6" fmla="*/ 0 w 171"/>
              <a:gd name="T7" fmla="*/ 0 h 170"/>
              <a:gd name="T8" fmla="*/ 0 w 171"/>
              <a:gd name="T9" fmla="*/ 0 h 170"/>
              <a:gd name="T10" fmla="*/ 0 w 171"/>
              <a:gd name="T11" fmla="*/ 0 h 170"/>
              <a:gd name="T12" fmla="*/ 0 w 171"/>
              <a:gd name="T13" fmla="*/ 0 h 170"/>
              <a:gd name="T14" fmla="*/ 0 w 171"/>
              <a:gd name="T15" fmla="*/ 0 h 170"/>
              <a:gd name="T16" fmla="*/ 0 w 171"/>
              <a:gd name="T17" fmla="*/ 0 h 170"/>
              <a:gd name="T18" fmla="*/ 0 w 171"/>
              <a:gd name="T19" fmla="*/ 0 h 170"/>
              <a:gd name="T20" fmla="*/ 0 w 171"/>
              <a:gd name="T21" fmla="*/ 0 h 170"/>
              <a:gd name="T22" fmla="*/ 0 w 171"/>
              <a:gd name="T23" fmla="*/ 0 h 170"/>
              <a:gd name="T24" fmla="*/ 0 w 171"/>
              <a:gd name="T25" fmla="*/ 0 h 170"/>
              <a:gd name="T26" fmla="*/ 0 w 171"/>
              <a:gd name="T27" fmla="*/ 0 h 170"/>
              <a:gd name="T28" fmla="*/ 0 w 171"/>
              <a:gd name="T29" fmla="*/ 0 h 170"/>
              <a:gd name="T30" fmla="*/ 0 w 171"/>
              <a:gd name="T31" fmla="*/ 0 h 170"/>
              <a:gd name="T32" fmla="*/ 0 w 171"/>
              <a:gd name="T33" fmla="*/ 0 h 170"/>
              <a:gd name="T34" fmla="*/ 0 w 171"/>
              <a:gd name="T35" fmla="*/ 0 h 170"/>
              <a:gd name="T36" fmla="*/ 0 w 171"/>
              <a:gd name="T37" fmla="*/ 0 h 170"/>
              <a:gd name="T38" fmla="*/ 0 w 171"/>
              <a:gd name="T39" fmla="*/ 0 h 170"/>
              <a:gd name="T40" fmla="*/ 0 w 171"/>
              <a:gd name="T41" fmla="*/ 0 h 170"/>
              <a:gd name="T42" fmla="*/ 0 w 171"/>
              <a:gd name="T43" fmla="*/ 0 h 170"/>
              <a:gd name="T44" fmla="*/ 0 w 171"/>
              <a:gd name="T45" fmla="*/ 0 h 170"/>
              <a:gd name="T46" fmla="*/ 0 w 171"/>
              <a:gd name="T47" fmla="*/ 0 h 170"/>
              <a:gd name="T48" fmla="*/ 0 w 171"/>
              <a:gd name="T49" fmla="*/ 0 h 170"/>
              <a:gd name="T50" fmla="*/ 0 w 171"/>
              <a:gd name="T51" fmla="*/ 0 h 170"/>
              <a:gd name="T52" fmla="*/ 0 w 171"/>
              <a:gd name="T53" fmla="*/ 0 h 170"/>
              <a:gd name="T54" fmla="*/ 0 w 171"/>
              <a:gd name="T55" fmla="*/ 0 h 170"/>
              <a:gd name="T56" fmla="*/ 0 w 171"/>
              <a:gd name="T57" fmla="*/ 0 h 170"/>
              <a:gd name="T58" fmla="*/ 0 w 171"/>
              <a:gd name="T59" fmla="*/ 0 h 170"/>
              <a:gd name="T60" fmla="*/ 0 w 171"/>
              <a:gd name="T61" fmla="*/ 0 h 170"/>
              <a:gd name="T62" fmla="*/ 0 w 171"/>
              <a:gd name="T63" fmla="*/ 0 h 17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"/>
              <a:gd name="T97" fmla="*/ 0 h 170"/>
              <a:gd name="T98" fmla="*/ 171 w 171"/>
              <a:gd name="T99" fmla="*/ 170 h 17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" h="170">
                <a:moveTo>
                  <a:pt x="85" y="0"/>
                </a:moveTo>
                <a:lnTo>
                  <a:pt x="94" y="0"/>
                </a:lnTo>
                <a:lnTo>
                  <a:pt x="103" y="1"/>
                </a:lnTo>
                <a:lnTo>
                  <a:pt x="110" y="4"/>
                </a:lnTo>
                <a:lnTo>
                  <a:pt x="119" y="7"/>
                </a:lnTo>
                <a:lnTo>
                  <a:pt x="126" y="10"/>
                </a:lnTo>
                <a:lnTo>
                  <a:pt x="133" y="14"/>
                </a:lnTo>
                <a:lnTo>
                  <a:pt x="139" y="20"/>
                </a:lnTo>
                <a:lnTo>
                  <a:pt x="146" y="24"/>
                </a:lnTo>
                <a:lnTo>
                  <a:pt x="150" y="31"/>
                </a:lnTo>
                <a:lnTo>
                  <a:pt x="156" y="37"/>
                </a:lnTo>
                <a:lnTo>
                  <a:pt x="161" y="44"/>
                </a:lnTo>
                <a:lnTo>
                  <a:pt x="163" y="52"/>
                </a:lnTo>
                <a:lnTo>
                  <a:pt x="166" y="60"/>
                </a:lnTo>
                <a:lnTo>
                  <a:pt x="169" y="67"/>
                </a:lnTo>
                <a:lnTo>
                  <a:pt x="171" y="76"/>
                </a:lnTo>
                <a:lnTo>
                  <a:pt x="171" y="85"/>
                </a:lnTo>
                <a:lnTo>
                  <a:pt x="171" y="93"/>
                </a:lnTo>
                <a:lnTo>
                  <a:pt x="169" y="102"/>
                </a:lnTo>
                <a:lnTo>
                  <a:pt x="166" y="111"/>
                </a:lnTo>
                <a:lnTo>
                  <a:pt x="163" y="118"/>
                </a:lnTo>
                <a:lnTo>
                  <a:pt x="161" y="125"/>
                </a:lnTo>
                <a:lnTo>
                  <a:pt x="156" y="132"/>
                </a:lnTo>
                <a:lnTo>
                  <a:pt x="150" y="139"/>
                </a:lnTo>
                <a:lnTo>
                  <a:pt x="146" y="145"/>
                </a:lnTo>
                <a:lnTo>
                  <a:pt x="139" y="151"/>
                </a:lnTo>
                <a:lnTo>
                  <a:pt x="133" y="155"/>
                </a:lnTo>
                <a:lnTo>
                  <a:pt x="126" y="159"/>
                </a:lnTo>
                <a:lnTo>
                  <a:pt x="119" y="164"/>
                </a:lnTo>
                <a:lnTo>
                  <a:pt x="110" y="167"/>
                </a:lnTo>
                <a:lnTo>
                  <a:pt x="103" y="168"/>
                </a:lnTo>
                <a:lnTo>
                  <a:pt x="94" y="170"/>
                </a:lnTo>
                <a:lnTo>
                  <a:pt x="85" y="170"/>
                </a:lnTo>
                <a:lnTo>
                  <a:pt x="77" y="170"/>
                </a:lnTo>
                <a:lnTo>
                  <a:pt x="68" y="168"/>
                </a:lnTo>
                <a:lnTo>
                  <a:pt x="59" y="167"/>
                </a:lnTo>
                <a:lnTo>
                  <a:pt x="52" y="164"/>
                </a:lnTo>
                <a:lnTo>
                  <a:pt x="45" y="159"/>
                </a:lnTo>
                <a:lnTo>
                  <a:pt x="38" y="155"/>
                </a:lnTo>
                <a:lnTo>
                  <a:pt x="30" y="151"/>
                </a:lnTo>
                <a:lnTo>
                  <a:pt x="24" y="145"/>
                </a:lnTo>
                <a:lnTo>
                  <a:pt x="19" y="139"/>
                </a:lnTo>
                <a:lnTo>
                  <a:pt x="14" y="132"/>
                </a:lnTo>
                <a:lnTo>
                  <a:pt x="10" y="125"/>
                </a:lnTo>
                <a:lnTo>
                  <a:pt x="6" y="118"/>
                </a:lnTo>
                <a:lnTo>
                  <a:pt x="3" y="111"/>
                </a:lnTo>
                <a:lnTo>
                  <a:pt x="1" y="102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7"/>
                </a:lnTo>
                <a:lnTo>
                  <a:pt x="3" y="60"/>
                </a:lnTo>
                <a:lnTo>
                  <a:pt x="6" y="52"/>
                </a:lnTo>
                <a:lnTo>
                  <a:pt x="10" y="44"/>
                </a:lnTo>
                <a:lnTo>
                  <a:pt x="14" y="37"/>
                </a:lnTo>
                <a:lnTo>
                  <a:pt x="19" y="31"/>
                </a:lnTo>
                <a:lnTo>
                  <a:pt x="24" y="24"/>
                </a:lnTo>
                <a:lnTo>
                  <a:pt x="30" y="20"/>
                </a:lnTo>
                <a:lnTo>
                  <a:pt x="38" y="14"/>
                </a:lnTo>
                <a:lnTo>
                  <a:pt x="45" y="10"/>
                </a:lnTo>
                <a:lnTo>
                  <a:pt x="52" y="7"/>
                </a:lnTo>
                <a:lnTo>
                  <a:pt x="59" y="4"/>
                </a:lnTo>
                <a:lnTo>
                  <a:pt x="68" y="1"/>
                </a:lnTo>
                <a:lnTo>
                  <a:pt x="77" y="0"/>
                </a:lnTo>
                <a:lnTo>
                  <a:pt x="85" y="0"/>
                </a:lnTo>
                <a:close/>
              </a:path>
            </a:pathLst>
          </a:custGeom>
          <a:solidFill>
            <a:srgbClr val="FEF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7" name="Freeform 277"/>
          <p:cNvSpPr>
            <a:spLocks/>
          </p:cNvSpPr>
          <p:nvPr/>
        </p:nvSpPr>
        <p:spPr bwMode="auto">
          <a:xfrm>
            <a:off x="5114925" y="2880890"/>
            <a:ext cx="66675" cy="68263"/>
          </a:xfrm>
          <a:custGeom>
            <a:avLst/>
            <a:gdLst>
              <a:gd name="T0" fmla="*/ 0 w 171"/>
              <a:gd name="T1" fmla="*/ 0 h 170"/>
              <a:gd name="T2" fmla="*/ 0 w 171"/>
              <a:gd name="T3" fmla="*/ 0 h 170"/>
              <a:gd name="T4" fmla="*/ 0 w 171"/>
              <a:gd name="T5" fmla="*/ 0 h 170"/>
              <a:gd name="T6" fmla="*/ 0 w 171"/>
              <a:gd name="T7" fmla="*/ 0 h 170"/>
              <a:gd name="T8" fmla="*/ 0 w 171"/>
              <a:gd name="T9" fmla="*/ 0 h 170"/>
              <a:gd name="T10" fmla="*/ 0 w 171"/>
              <a:gd name="T11" fmla="*/ 0 h 170"/>
              <a:gd name="T12" fmla="*/ 0 w 171"/>
              <a:gd name="T13" fmla="*/ 0 h 170"/>
              <a:gd name="T14" fmla="*/ 0 w 171"/>
              <a:gd name="T15" fmla="*/ 0 h 170"/>
              <a:gd name="T16" fmla="*/ 0 w 171"/>
              <a:gd name="T17" fmla="*/ 0 h 170"/>
              <a:gd name="T18" fmla="*/ 0 w 171"/>
              <a:gd name="T19" fmla="*/ 0 h 170"/>
              <a:gd name="T20" fmla="*/ 0 w 171"/>
              <a:gd name="T21" fmla="*/ 0 h 170"/>
              <a:gd name="T22" fmla="*/ 0 w 171"/>
              <a:gd name="T23" fmla="*/ 0 h 170"/>
              <a:gd name="T24" fmla="*/ 0 w 171"/>
              <a:gd name="T25" fmla="*/ 0 h 170"/>
              <a:gd name="T26" fmla="*/ 0 w 171"/>
              <a:gd name="T27" fmla="*/ 0 h 170"/>
              <a:gd name="T28" fmla="*/ 0 w 171"/>
              <a:gd name="T29" fmla="*/ 0 h 170"/>
              <a:gd name="T30" fmla="*/ 0 w 171"/>
              <a:gd name="T31" fmla="*/ 0 h 170"/>
              <a:gd name="T32" fmla="*/ 0 w 171"/>
              <a:gd name="T33" fmla="*/ 0 h 170"/>
              <a:gd name="T34" fmla="*/ 0 w 171"/>
              <a:gd name="T35" fmla="*/ 0 h 170"/>
              <a:gd name="T36" fmla="*/ 0 w 171"/>
              <a:gd name="T37" fmla="*/ 0 h 170"/>
              <a:gd name="T38" fmla="*/ 0 w 171"/>
              <a:gd name="T39" fmla="*/ 0 h 170"/>
              <a:gd name="T40" fmla="*/ 0 w 171"/>
              <a:gd name="T41" fmla="*/ 0 h 170"/>
              <a:gd name="T42" fmla="*/ 0 w 171"/>
              <a:gd name="T43" fmla="*/ 0 h 170"/>
              <a:gd name="T44" fmla="*/ 0 w 171"/>
              <a:gd name="T45" fmla="*/ 0 h 170"/>
              <a:gd name="T46" fmla="*/ 0 w 171"/>
              <a:gd name="T47" fmla="*/ 0 h 170"/>
              <a:gd name="T48" fmla="*/ 0 w 171"/>
              <a:gd name="T49" fmla="*/ 0 h 170"/>
              <a:gd name="T50" fmla="*/ 0 w 171"/>
              <a:gd name="T51" fmla="*/ 0 h 170"/>
              <a:gd name="T52" fmla="*/ 0 w 171"/>
              <a:gd name="T53" fmla="*/ 0 h 170"/>
              <a:gd name="T54" fmla="*/ 0 w 171"/>
              <a:gd name="T55" fmla="*/ 0 h 170"/>
              <a:gd name="T56" fmla="*/ 0 w 171"/>
              <a:gd name="T57" fmla="*/ 0 h 170"/>
              <a:gd name="T58" fmla="*/ 0 w 171"/>
              <a:gd name="T59" fmla="*/ 0 h 170"/>
              <a:gd name="T60" fmla="*/ 0 w 171"/>
              <a:gd name="T61" fmla="*/ 0 h 170"/>
              <a:gd name="T62" fmla="*/ 0 w 171"/>
              <a:gd name="T63" fmla="*/ 0 h 17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1"/>
              <a:gd name="T97" fmla="*/ 0 h 170"/>
              <a:gd name="T98" fmla="*/ 171 w 171"/>
              <a:gd name="T99" fmla="*/ 170 h 17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1" h="170">
                <a:moveTo>
                  <a:pt x="85" y="0"/>
                </a:moveTo>
                <a:lnTo>
                  <a:pt x="94" y="0"/>
                </a:lnTo>
                <a:lnTo>
                  <a:pt x="103" y="1"/>
                </a:lnTo>
                <a:lnTo>
                  <a:pt x="110" y="4"/>
                </a:lnTo>
                <a:lnTo>
                  <a:pt x="119" y="7"/>
                </a:lnTo>
                <a:lnTo>
                  <a:pt x="126" y="10"/>
                </a:lnTo>
                <a:lnTo>
                  <a:pt x="133" y="14"/>
                </a:lnTo>
                <a:lnTo>
                  <a:pt x="139" y="20"/>
                </a:lnTo>
                <a:lnTo>
                  <a:pt x="146" y="24"/>
                </a:lnTo>
                <a:lnTo>
                  <a:pt x="150" y="31"/>
                </a:lnTo>
                <a:lnTo>
                  <a:pt x="156" y="37"/>
                </a:lnTo>
                <a:lnTo>
                  <a:pt x="161" y="44"/>
                </a:lnTo>
                <a:lnTo>
                  <a:pt x="163" y="52"/>
                </a:lnTo>
                <a:lnTo>
                  <a:pt x="166" y="60"/>
                </a:lnTo>
                <a:lnTo>
                  <a:pt x="169" y="67"/>
                </a:lnTo>
                <a:lnTo>
                  <a:pt x="171" y="76"/>
                </a:lnTo>
                <a:lnTo>
                  <a:pt x="171" y="85"/>
                </a:lnTo>
                <a:lnTo>
                  <a:pt x="171" y="93"/>
                </a:lnTo>
                <a:lnTo>
                  <a:pt x="169" y="102"/>
                </a:lnTo>
                <a:lnTo>
                  <a:pt x="166" y="111"/>
                </a:lnTo>
                <a:lnTo>
                  <a:pt x="163" y="118"/>
                </a:lnTo>
                <a:lnTo>
                  <a:pt x="161" y="125"/>
                </a:lnTo>
                <a:lnTo>
                  <a:pt x="156" y="132"/>
                </a:lnTo>
                <a:lnTo>
                  <a:pt x="150" y="139"/>
                </a:lnTo>
                <a:lnTo>
                  <a:pt x="146" y="145"/>
                </a:lnTo>
                <a:lnTo>
                  <a:pt x="139" y="151"/>
                </a:lnTo>
                <a:lnTo>
                  <a:pt x="133" y="155"/>
                </a:lnTo>
                <a:lnTo>
                  <a:pt x="126" y="159"/>
                </a:lnTo>
                <a:lnTo>
                  <a:pt x="119" y="164"/>
                </a:lnTo>
                <a:lnTo>
                  <a:pt x="110" y="167"/>
                </a:lnTo>
                <a:lnTo>
                  <a:pt x="103" y="168"/>
                </a:lnTo>
                <a:lnTo>
                  <a:pt x="94" y="170"/>
                </a:lnTo>
                <a:lnTo>
                  <a:pt x="85" y="170"/>
                </a:lnTo>
                <a:lnTo>
                  <a:pt x="77" y="170"/>
                </a:lnTo>
                <a:lnTo>
                  <a:pt x="68" y="168"/>
                </a:lnTo>
                <a:lnTo>
                  <a:pt x="59" y="167"/>
                </a:lnTo>
                <a:lnTo>
                  <a:pt x="52" y="164"/>
                </a:lnTo>
                <a:lnTo>
                  <a:pt x="45" y="159"/>
                </a:lnTo>
                <a:lnTo>
                  <a:pt x="38" y="155"/>
                </a:lnTo>
                <a:lnTo>
                  <a:pt x="30" y="151"/>
                </a:lnTo>
                <a:lnTo>
                  <a:pt x="24" y="145"/>
                </a:lnTo>
                <a:lnTo>
                  <a:pt x="19" y="139"/>
                </a:lnTo>
                <a:lnTo>
                  <a:pt x="14" y="132"/>
                </a:lnTo>
                <a:lnTo>
                  <a:pt x="10" y="125"/>
                </a:lnTo>
                <a:lnTo>
                  <a:pt x="6" y="118"/>
                </a:lnTo>
                <a:lnTo>
                  <a:pt x="3" y="111"/>
                </a:lnTo>
                <a:lnTo>
                  <a:pt x="1" y="102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7"/>
                </a:lnTo>
                <a:lnTo>
                  <a:pt x="3" y="60"/>
                </a:lnTo>
                <a:lnTo>
                  <a:pt x="6" y="52"/>
                </a:lnTo>
                <a:lnTo>
                  <a:pt x="10" y="44"/>
                </a:lnTo>
                <a:lnTo>
                  <a:pt x="14" y="37"/>
                </a:lnTo>
                <a:lnTo>
                  <a:pt x="19" y="31"/>
                </a:lnTo>
                <a:lnTo>
                  <a:pt x="24" y="24"/>
                </a:lnTo>
                <a:lnTo>
                  <a:pt x="30" y="20"/>
                </a:lnTo>
                <a:lnTo>
                  <a:pt x="38" y="14"/>
                </a:lnTo>
                <a:lnTo>
                  <a:pt x="45" y="10"/>
                </a:lnTo>
                <a:lnTo>
                  <a:pt x="52" y="7"/>
                </a:lnTo>
                <a:lnTo>
                  <a:pt x="59" y="4"/>
                </a:lnTo>
                <a:lnTo>
                  <a:pt x="68" y="1"/>
                </a:lnTo>
                <a:lnTo>
                  <a:pt x="77" y="0"/>
                </a:lnTo>
                <a:lnTo>
                  <a:pt x="85" y="0"/>
                </a:lnTo>
              </a:path>
            </a:pathLst>
          </a:custGeom>
          <a:noFill/>
          <a:ln w="0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8" name="AutoShape 278"/>
          <p:cNvSpPr>
            <a:spLocks noChangeAspect="1" noChangeArrowheads="1" noTextEdit="1"/>
          </p:cNvSpPr>
          <p:nvPr/>
        </p:nvSpPr>
        <p:spPr bwMode="auto">
          <a:xfrm>
            <a:off x="5680075" y="2531640"/>
            <a:ext cx="4873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9" name="Rectangle 280"/>
          <p:cNvSpPr>
            <a:spLocks noChangeArrowheads="1"/>
          </p:cNvSpPr>
          <p:nvPr/>
        </p:nvSpPr>
        <p:spPr bwMode="auto">
          <a:xfrm>
            <a:off x="5683250" y="2534815"/>
            <a:ext cx="481013" cy="495300"/>
          </a:xfrm>
          <a:prstGeom prst="rect">
            <a:avLst/>
          </a:prstGeom>
          <a:noFill/>
          <a:ln w="1588">
            <a:solidFill>
              <a:srgbClr val="1F1A1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0" name="Line 281"/>
          <p:cNvSpPr>
            <a:spLocks noChangeShapeType="1"/>
          </p:cNvSpPr>
          <p:nvPr/>
        </p:nvSpPr>
        <p:spPr bwMode="auto">
          <a:xfrm>
            <a:off x="5849938" y="2534815"/>
            <a:ext cx="84137" cy="495300"/>
          </a:xfrm>
          <a:prstGeom prst="line">
            <a:avLst/>
          </a:prstGeom>
          <a:noFill/>
          <a:ln w="1588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1" name="Freeform 282"/>
          <p:cNvSpPr>
            <a:spLocks/>
          </p:cNvSpPr>
          <p:nvPr/>
        </p:nvSpPr>
        <p:spPr bwMode="auto">
          <a:xfrm>
            <a:off x="5978525" y="2928515"/>
            <a:ext cx="71438" cy="79375"/>
          </a:xfrm>
          <a:custGeom>
            <a:avLst/>
            <a:gdLst>
              <a:gd name="T0" fmla="*/ 2147483647 w 122"/>
              <a:gd name="T1" fmla="*/ 0 h 131"/>
              <a:gd name="T2" fmla="*/ 2147483647 w 122"/>
              <a:gd name="T3" fmla="*/ 2147483647 h 131"/>
              <a:gd name="T4" fmla="*/ 2147483647 w 122"/>
              <a:gd name="T5" fmla="*/ 2147483647 h 131"/>
              <a:gd name="T6" fmla="*/ 2147483647 w 122"/>
              <a:gd name="T7" fmla="*/ 2147483647 h 131"/>
              <a:gd name="T8" fmla="*/ 2147483647 w 122"/>
              <a:gd name="T9" fmla="*/ 2147483647 h 131"/>
              <a:gd name="T10" fmla="*/ 2147483647 w 122"/>
              <a:gd name="T11" fmla="*/ 2147483647 h 131"/>
              <a:gd name="T12" fmla="*/ 2147483647 w 122"/>
              <a:gd name="T13" fmla="*/ 2147483647 h 131"/>
              <a:gd name="T14" fmla="*/ 2147483647 w 122"/>
              <a:gd name="T15" fmla="*/ 2147483647 h 131"/>
              <a:gd name="T16" fmla="*/ 2147483647 w 122"/>
              <a:gd name="T17" fmla="*/ 2147483647 h 131"/>
              <a:gd name="T18" fmla="*/ 2147483647 w 122"/>
              <a:gd name="T19" fmla="*/ 2147483647 h 131"/>
              <a:gd name="T20" fmla="*/ 2147483647 w 122"/>
              <a:gd name="T21" fmla="*/ 2147483647 h 131"/>
              <a:gd name="T22" fmla="*/ 2147483647 w 122"/>
              <a:gd name="T23" fmla="*/ 2147483647 h 131"/>
              <a:gd name="T24" fmla="*/ 2147483647 w 122"/>
              <a:gd name="T25" fmla="*/ 2147483647 h 131"/>
              <a:gd name="T26" fmla="*/ 2147483647 w 122"/>
              <a:gd name="T27" fmla="*/ 2147483647 h 131"/>
              <a:gd name="T28" fmla="*/ 2147483647 w 122"/>
              <a:gd name="T29" fmla="*/ 2147483647 h 131"/>
              <a:gd name="T30" fmla="*/ 2147483647 w 122"/>
              <a:gd name="T31" fmla="*/ 2147483647 h 131"/>
              <a:gd name="T32" fmla="*/ 2147483647 w 122"/>
              <a:gd name="T33" fmla="*/ 2147483647 h 131"/>
              <a:gd name="T34" fmla="*/ 2147483647 w 122"/>
              <a:gd name="T35" fmla="*/ 2147483647 h 131"/>
              <a:gd name="T36" fmla="*/ 2147483647 w 122"/>
              <a:gd name="T37" fmla="*/ 2147483647 h 131"/>
              <a:gd name="T38" fmla="*/ 2147483647 w 122"/>
              <a:gd name="T39" fmla="*/ 2147483647 h 131"/>
              <a:gd name="T40" fmla="*/ 2147483647 w 122"/>
              <a:gd name="T41" fmla="*/ 2147483647 h 131"/>
              <a:gd name="T42" fmla="*/ 2147483647 w 122"/>
              <a:gd name="T43" fmla="*/ 2147483647 h 131"/>
              <a:gd name="T44" fmla="*/ 2147483647 w 122"/>
              <a:gd name="T45" fmla="*/ 2147483647 h 131"/>
              <a:gd name="T46" fmla="*/ 0 w 122"/>
              <a:gd name="T47" fmla="*/ 2147483647 h 131"/>
              <a:gd name="T48" fmla="*/ 0 w 122"/>
              <a:gd name="T49" fmla="*/ 2147483647 h 131"/>
              <a:gd name="T50" fmla="*/ 2147483647 w 122"/>
              <a:gd name="T51" fmla="*/ 2147483647 h 131"/>
              <a:gd name="T52" fmla="*/ 2147483647 w 122"/>
              <a:gd name="T53" fmla="*/ 2147483647 h 131"/>
              <a:gd name="T54" fmla="*/ 2147483647 w 122"/>
              <a:gd name="T55" fmla="*/ 2147483647 h 131"/>
              <a:gd name="T56" fmla="*/ 2147483647 w 122"/>
              <a:gd name="T57" fmla="*/ 2147483647 h 131"/>
              <a:gd name="T58" fmla="*/ 2147483647 w 122"/>
              <a:gd name="T59" fmla="*/ 2147483647 h 131"/>
              <a:gd name="T60" fmla="*/ 2147483647 w 122"/>
              <a:gd name="T61" fmla="*/ 2147483647 h 131"/>
              <a:gd name="T62" fmla="*/ 2147483647 w 122"/>
              <a:gd name="T63" fmla="*/ 0 h 13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22"/>
              <a:gd name="T97" fmla="*/ 0 h 131"/>
              <a:gd name="T98" fmla="*/ 122 w 122"/>
              <a:gd name="T99" fmla="*/ 131 h 13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22" h="131">
                <a:moveTo>
                  <a:pt x="61" y="0"/>
                </a:moveTo>
                <a:lnTo>
                  <a:pt x="67" y="0"/>
                </a:lnTo>
                <a:lnTo>
                  <a:pt x="74" y="1"/>
                </a:lnTo>
                <a:lnTo>
                  <a:pt x="80" y="2"/>
                </a:lnTo>
                <a:lnTo>
                  <a:pt x="85" y="4"/>
                </a:lnTo>
                <a:lnTo>
                  <a:pt x="90" y="7"/>
                </a:lnTo>
                <a:lnTo>
                  <a:pt x="95" y="11"/>
                </a:lnTo>
                <a:lnTo>
                  <a:pt x="101" y="14"/>
                </a:lnTo>
                <a:lnTo>
                  <a:pt x="105" y="19"/>
                </a:lnTo>
                <a:lnTo>
                  <a:pt x="109" y="23"/>
                </a:lnTo>
                <a:lnTo>
                  <a:pt x="112" y="29"/>
                </a:lnTo>
                <a:lnTo>
                  <a:pt x="115" y="33"/>
                </a:lnTo>
                <a:lnTo>
                  <a:pt x="117" y="40"/>
                </a:lnTo>
                <a:lnTo>
                  <a:pt x="119" y="45"/>
                </a:lnTo>
                <a:lnTo>
                  <a:pt x="121" y="52"/>
                </a:lnTo>
                <a:lnTo>
                  <a:pt x="122" y="59"/>
                </a:lnTo>
                <a:lnTo>
                  <a:pt x="122" y="65"/>
                </a:lnTo>
                <a:lnTo>
                  <a:pt x="122" y="72"/>
                </a:lnTo>
                <a:lnTo>
                  <a:pt x="121" y="78"/>
                </a:lnTo>
                <a:lnTo>
                  <a:pt x="119" y="84"/>
                </a:lnTo>
                <a:lnTo>
                  <a:pt x="117" y="91"/>
                </a:lnTo>
                <a:lnTo>
                  <a:pt x="115" y="97"/>
                </a:lnTo>
                <a:lnTo>
                  <a:pt x="112" y="102"/>
                </a:lnTo>
                <a:lnTo>
                  <a:pt x="109" y="107"/>
                </a:lnTo>
                <a:lnTo>
                  <a:pt x="105" y="111"/>
                </a:lnTo>
                <a:lnTo>
                  <a:pt x="101" y="116"/>
                </a:lnTo>
                <a:lnTo>
                  <a:pt x="95" y="120"/>
                </a:lnTo>
                <a:lnTo>
                  <a:pt x="90" y="122"/>
                </a:lnTo>
                <a:lnTo>
                  <a:pt x="85" y="126"/>
                </a:lnTo>
                <a:lnTo>
                  <a:pt x="80" y="128"/>
                </a:lnTo>
                <a:lnTo>
                  <a:pt x="74" y="129"/>
                </a:lnTo>
                <a:lnTo>
                  <a:pt x="67" y="130"/>
                </a:lnTo>
                <a:lnTo>
                  <a:pt x="61" y="131"/>
                </a:lnTo>
                <a:lnTo>
                  <a:pt x="55" y="130"/>
                </a:lnTo>
                <a:lnTo>
                  <a:pt x="49" y="129"/>
                </a:lnTo>
                <a:lnTo>
                  <a:pt x="44" y="128"/>
                </a:lnTo>
                <a:lnTo>
                  <a:pt x="37" y="126"/>
                </a:lnTo>
                <a:lnTo>
                  <a:pt x="32" y="122"/>
                </a:lnTo>
                <a:lnTo>
                  <a:pt x="27" y="120"/>
                </a:lnTo>
                <a:lnTo>
                  <a:pt x="23" y="116"/>
                </a:lnTo>
                <a:lnTo>
                  <a:pt x="18" y="111"/>
                </a:lnTo>
                <a:lnTo>
                  <a:pt x="14" y="107"/>
                </a:lnTo>
                <a:lnTo>
                  <a:pt x="10" y="102"/>
                </a:lnTo>
                <a:lnTo>
                  <a:pt x="7" y="97"/>
                </a:lnTo>
                <a:lnTo>
                  <a:pt x="5" y="91"/>
                </a:lnTo>
                <a:lnTo>
                  <a:pt x="3" y="84"/>
                </a:lnTo>
                <a:lnTo>
                  <a:pt x="1" y="78"/>
                </a:lnTo>
                <a:lnTo>
                  <a:pt x="0" y="72"/>
                </a:lnTo>
                <a:lnTo>
                  <a:pt x="0" y="65"/>
                </a:lnTo>
                <a:lnTo>
                  <a:pt x="0" y="59"/>
                </a:lnTo>
                <a:lnTo>
                  <a:pt x="1" y="52"/>
                </a:lnTo>
                <a:lnTo>
                  <a:pt x="3" y="45"/>
                </a:lnTo>
                <a:lnTo>
                  <a:pt x="5" y="40"/>
                </a:lnTo>
                <a:lnTo>
                  <a:pt x="7" y="33"/>
                </a:lnTo>
                <a:lnTo>
                  <a:pt x="10" y="29"/>
                </a:lnTo>
                <a:lnTo>
                  <a:pt x="14" y="23"/>
                </a:lnTo>
                <a:lnTo>
                  <a:pt x="18" y="19"/>
                </a:lnTo>
                <a:lnTo>
                  <a:pt x="23" y="14"/>
                </a:lnTo>
                <a:lnTo>
                  <a:pt x="27" y="11"/>
                </a:lnTo>
                <a:lnTo>
                  <a:pt x="32" y="7"/>
                </a:lnTo>
                <a:lnTo>
                  <a:pt x="37" y="4"/>
                </a:lnTo>
                <a:lnTo>
                  <a:pt x="44" y="2"/>
                </a:lnTo>
                <a:lnTo>
                  <a:pt x="49" y="1"/>
                </a:lnTo>
                <a:lnTo>
                  <a:pt x="55" y="0"/>
                </a:lnTo>
                <a:lnTo>
                  <a:pt x="61" y="0"/>
                </a:lnTo>
                <a:close/>
              </a:path>
            </a:pathLst>
          </a:custGeom>
          <a:solidFill>
            <a:srgbClr val="FEF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2" name="Freeform 283"/>
          <p:cNvSpPr>
            <a:spLocks/>
          </p:cNvSpPr>
          <p:nvPr/>
        </p:nvSpPr>
        <p:spPr bwMode="auto">
          <a:xfrm>
            <a:off x="5978525" y="2928515"/>
            <a:ext cx="71438" cy="79375"/>
          </a:xfrm>
          <a:custGeom>
            <a:avLst/>
            <a:gdLst>
              <a:gd name="T0" fmla="*/ 2147483647 w 122"/>
              <a:gd name="T1" fmla="*/ 0 h 131"/>
              <a:gd name="T2" fmla="*/ 2147483647 w 122"/>
              <a:gd name="T3" fmla="*/ 2147483647 h 131"/>
              <a:gd name="T4" fmla="*/ 2147483647 w 122"/>
              <a:gd name="T5" fmla="*/ 2147483647 h 131"/>
              <a:gd name="T6" fmla="*/ 2147483647 w 122"/>
              <a:gd name="T7" fmla="*/ 2147483647 h 131"/>
              <a:gd name="T8" fmla="*/ 2147483647 w 122"/>
              <a:gd name="T9" fmla="*/ 2147483647 h 131"/>
              <a:gd name="T10" fmla="*/ 2147483647 w 122"/>
              <a:gd name="T11" fmla="*/ 2147483647 h 131"/>
              <a:gd name="T12" fmla="*/ 2147483647 w 122"/>
              <a:gd name="T13" fmla="*/ 2147483647 h 131"/>
              <a:gd name="T14" fmla="*/ 2147483647 w 122"/>
              <a:gd name="T15" fmla="*/ 2147483647 h 131"/>
              <a:gd name="T16" fmla="*/ 2147483647 w 122"/>
              <a:gd name="T17" fmla="*/ 2147483647 h 131"/>
              <a:gd name="T18" fmla="*/ 2147483647 w 122"/>
              <a:gd name="T19" fmla="*/ 2147483647 h 131"/>
              <a:gd name="T20" fmla="*/ 2147483647 w 122"/>
              <a:gd name="T21" fmla="*/ 2147483647 h 131"/>
              <a:gd name="T22" fmla="*/ 2147483647 w 122"/>
              <a:gd name="T23" fmla="*/ 2147483647 h 131"/>
              <a:gd name="T24" fmla="*/ 2147483647 w 122"/>
              <a:gd name="T25" fmla="*/ 2147483647 h 131"/>
              <a:gd name="T26" fmla="*/ 2147483647 w 122"/>
              <a:gd name="T27" fmla="*/ 2147483647 h 131"/>
              <a:gd name="T28" fmla="*/ 2147483647 w 122"/>
              <a:gd name="T29" fmla="*/ 2147483647 h 131"/>
              <a:gd name="T30" fmla="*/ 2147483647 w 122"/>
              <a:gd name="T31" fmla="*/ 2147483647 h 131"/>
              <a:gd name="T32" fmla="*/ 2147483647 w 122"/>
              <a:gd name="T33" fmla="*/ 2147483647 h 131"/>
              <a:gd name="T34" fmla="*/ 2147483647 w 122"/>
              <a:gd name="T35" fmla="*/ 2147483647 h 131"/>
              <a:gd name="T36" fmla="*/ 2147483647 w 122"/>
              <a:gd name="T37" fmla="*/ 2147483647 h 131"/>
              <a:gd name="T38" fmla="*/ 2147483647 w 122"/>
              <a:gd name="T39" fmla="*/ 2147483647 h 131"/>
              <a:gd name="T40" fmla="*/ 2147483647 w 122"/>
              <a:gd name="T41" fmla="*/ 2147483647 h 131"/>
              <a:gd name="T42" fmla="*/ 2147483647 w 122"/>
              <a:gd name="T43" fmla="*/ 2147483647 h 131"/>
              <a:gd name="T44" fmla="*/ 2147483647 w 122"/>
              <a:gd name="T45" fmla="*/ 2147483647 h 131"/>
              <a:gd name="T46" fmla="*/ 0 w 122"/>
              <a:gd name="T47" fmla="*/ 2147483647 h 131"/>
              <a:gd name="T48" fmla="*/ 0 w 122"/>
              <a:gd name="T49" fmla="*/ 2147483647 h 131"/>
              <a:gd name="T50" fmla="*/ 2147483647 w 122"/>
              <a:gd name="T51" fmla="*/ 2147483647 h 131"/>
              <a:gd name="T52" fmla="*/ 2147483647 w 122"/>
              <a:gd name="T53" fmla="*/ 2147483647 h 131"/>
              <a:gd name="T54" fmla="*/ 2147483647 w 122"/>
              <a:gd name="T55" fmla="*/ 2147483647 h 131"/>
              <a:gd name="T56" fmla="*/ 2147483647 w 122"/>
              <a:gd name="T57" fmla="*/ 2147483647 h 131"/>
              <a:gd name="T58" fmla="*/ 2147483647 w 122"/>
              <a:gd name="T59" fmla="*/ 2147483647 h 131"/>
              <a:gd name="T60" fmla="*/ 2147483647 w 122"/>
              <a:gd name="T61" fmla="*/ 2147483647 h 131"/>
              <a:gd name="T62" fmla="*/ 2147483647 w 122"/>
              <a:gd name="T63" fmla="*/ 0 h 13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22"/>
              <a:gd name="T97" fmla="*/ 0 h 131"/>
              <a:gd name="T98" fmla="*/ 122 w 122"/>
              <a:gd name="T99" fmla="*/ 131 h 13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22" h="131">
                <a:moveTo>
                  <a:pt x="61" y="0"/>
                </a:moveTo>
                <a:lnTo>
                  <a:pt x="67" y="0"/>
                </a:lnTo>
                <a:lnTo>
                  <a:pt x="74" y="1"/>
                </a:lnTo>
                <a:lnTo>
                  <a:pt x="80" y="2"/>
                </a:lnTo>
                <a:lnTo>
                  <a:pt x="85" y="4"/>
                </a:lnTo>
                <a:lnTo>
                  <a:pt x="90" y="7"/>
                </a:lnTo>
                <a:lnTo>
                  <a:pt x="95" y="11"/>
                </a:lnTo>
                <a:lnTo>
                  <a:pt x="101" y="14"/>
                </a:lnTo>
                <a:lnTo>
                  <a:pt x="105" y="19"/>
                </a:lnTo>
                <a:lnTo>
                  <a:pt x="109" y="23"/>
                </a:lnTo>
                <a:lnTo>
                  <a:pt x="112" y="29"/>
                </a:lnTo>
                <a:lnTo>
                  <a:pt x="115" y="33"/>
                </a:lnTo>
                <a:lnTo>
                  <a:pt x="117" y="40"/>
                </a:lnTo>
                <a:lnTo>
                  <a:pt x="119" y="45"/>
                </a:lnTo>
                <a:lnTo>
                  <a:pt x="121" y="52"/>
                </a:lnTo>
                <a:lnTo>
                  <a:pt x="122" y="59"/>
                </a:lnTo>
                <a:lnTo>
                  <a:pt x="122" y="65"/>
                </a:lnTo>
                <a:lnTo>
                  <a:pt x="122" y="72"/>
                </a:lnTo>
                <a:lnTo>
                  <a:pt x="121" y="78"/>
                </a:lnTo>
                <a:lnTo>
                  <a:pt x="119" y="84"/>
                </a:lnTo>
                <a:lnTo>
                  <a:pt x="117" y="91"/>
                </a:lnTo>
                <a:lnTo>
                  <a:pt x="115" y="97"/>
                </a:lnTo>
                <a:lnTo>
                  <a:pt x="112" y="102"/>
                </a:lnTo>
                <a:lnTo>
                  <a:pt x="109" y="107"/>
                </a:lnTo>
                <a:lnTo>
                  <a:pt x="105" y="111"/>
                </a:lnTo>
                <a:lnTo>
                  <a:pt x="101" y="116"/>
                </a:lnTo>
                <a:lnTo>
                  <a:pt x="95" y="120"/>
                </a:lnTo>
                <a:lnTo>
                  <a:pt x="90" y="122"/>
                </a:lnTo>
                <a:lnTo>
                  <a:pt x="85" y="126"/>
                </a:lnTo>
                <a:lnTo>
                  <a:pt x="80" y="128"/>
                </a:lnTo>
                <a:lnTo>
                  <a:pt x="74" y="129"/>
                </a:lnTo>
                <a:lnTo>
                  <a:pt x="67" y="130"/>
                </a:lnTo>
                <a:lnTo>
                  <a:pt x="61" y="131"/>
                </a:lnTo>
                <a:lnTo>
                  <a:pt x="55" y="130"/>
                </a:lnTo>
                <a:lnTo>
                  <a:pt x="49" y="129"/>
                </a:lnTo>
                <a:lnTo>
                  <a:pt x="44" y="128"/>
                </a:lnTo>
                <a:lnTo>
                  <a:pt x="37" y="126"/>
                </a:lnTo>
                <a:lnTo>
                  <a:pt x="32" y="122"/>
                </a:lnTo>
                <a:lnTo>
                  <a:pt x="27" y="120"/>
                </a:lnTo>
                <a:lnTo>
                  <a:pt x="23" y="116"/>
                </a:lnTo>
                <a:lnTo>
                  <a:pt x="18" y="111"/>
                </a:lnTo>
                <a:lnTo>
                  <a:pt x="14" y="107"/>
                </a:lnTo>
                <a:lnTo>
                  <a:pt x="10" y="102"/>
                </a:lnTo>
                <a:lnTo>
                  <a:pt x="7" y="97"/>
                </a:lnTo>
                <a:lnTo>
                  <a:pt x="5" y="91"/>
                </a:lnTo>
                <a:lnTo>
                  <a:pt x="3" y="84"/>
                </a:lnTo>
                <a:lnTo>
                  <a:pt x="1" y="78"/>
                </a:lnTo>
                <a:lnTo>
                  <a:pt x="0" y="72"/>
                </a:lnTo>
                <a:lnTo>
                  <a:pt x="0" y="65"/>
                </a:lnTo>
                <a:lnTo>
                  <a:pt x="0" y="59"/>
                </a:lnTo>
                <a:lnTo>
                  <a:pt x="1" y="52"/>
                </a:lnTo>
                <a:lnTo>
                  <a:pt x="3" y="45"/>
                </a:lnTo>
                <a:lnTo>
                  <a:pt x="5" y="40"/>
                </a:lnTo>
                <a:lnTo>
                  <a:pt x="7" y="33"/>
                </a:lnTo>
                <a:lnTo>
                  <a:pt x="10" y="29"/>
                </a:lnTo>
                <a:lnTo>
                  <a:pt x="14" y="23"/>
                </a:lnTo>
                <a:lnTo>
                  <a:pt x="18" y="19"/>
                </a:lnTo>
                <a:lnTo>
                  <a:pt x="23" y="14"/>
                </a:lnTo>
                <a:lnTo>
                  <a:pt x="27" y="11"/>
                </a:lnTo>
                <a:lnTo>
                  <a:pt x="32" y="7"/>
                </a:lnTo>
                <a:lnTo>
                  <a:pt x="37" y="4"/>
                </a:lnTo>
                <a:lnTo>
                  <a:pt x="44" y="2"/>
                </a:lnTo>
                <a:lnTo>
                  <a:pt x="49" y="1"/>
                </a:lnTo>
                <a:lnTo>
                  <a:pt x="55" y="0"/>
                </a:lnTo>
                <a:lnTo>
                  <a:pt x="61" y="0"/>
                </a:lnTo>
              </a:path>
            </a:pathLst>
          </a:custGeom>
          <a:noFill/>
          <a:ln w="1588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3" name="Freeform 284"/>
          <p:cNvSpPr>
            <a:spLocks/>
          </p:cNvSpPr>
          <p:nvPr/>
        </p:nvSpPr>
        <p:spPr bwMode="auto">
          <a:xfrm>
            <a:off x="5905500" y="2839615"/>
            <a:ext cx="109538" cy="88900"/>
          </a:xfrm>
          <a:custGeom>
            <a:avLst/>
            <a:gdLst>
              <a:gd name="T0" fmla="*/ 2147483647 w 171"/>
              <a:gd name="T1" fmla="*/ 2147483647 h 146"/>
              <a:gd name="T2" fmla="*/ 2147483647 w 171"/>
              <a:gd name="T3" fmla="*/ 2147483647 h 146"/>
              <a:gd name="T4" fmla="*/ 2147483647 w 171"/>
              <a:gd name="T5" fmla="*/ 2147483647 h 146"/>
              <a:gd name="T6" fmla="*/ 2147483647 w 171"/>
              <a:gd name="T7" fmla="*/ 2147483647 h 146"/>
              <a:gd name="T8" fmla="*/ 2147483647 w 171"/>
              <a:gd name="T9" fmla="*/ 2147483647 h 146"/>
              <a:gd name="T10" fmla="*/ 2147483647 w 171"/>
              <a:gd name="T11" fmla="*/ 2147483647 h 146"/>
              <a:gd name="T12" fmla="*/ 2147483647 w 171"/>
              <a:gd name="T13" fmla="*/ 2147483647 h 146"/>
              <a:gd name="T14" fmla="*/ 2147483647 w 171"/>
              <a:gd name="T15" fmla="*/ 2147483647 h 146"/>
              <a:gd name="T16" fmla="*/ 2147483647 w 171"/>
              <a:gd name="T17" fmla="*/ 2147483647 h 146"/>
              <a:gd name="T18" fmla="*/ 2147483647 w 171"/>
              <a:gd name="T19" fmla="*/ 2147483647 h 146"/>
              <a:gd name="T20" fmla="*/ 2147483647 w 171"/>
              <a:gd name="T21" fmla="*/ 2147483647 h 146"/>
              <a:gd name="T22" fmla="*/ 2147483647 w 171"/>
              <a:gd name="T23" fmla="*/ 2147483647 h 146"/>
              <a:gd name="T24" fmla="*/ 2147483647 w 171"/>
              <a:gd name="T25" fmla="*/ 2147483647 h 146"/>
              <a:gd name="T26" fmla="*/ 2147483647 w 171"/>
              <a:gd name="T27" fmla="*/ 2147483647 h 146"/>
              <a:gd name="T28" fmla="*/ 2147483647 w 171"/>
              <a:gd name="T29" fmla="*/ 2147483647 h 146"/>
              <a:gd name="T30" fmla="*/ 2147483647 w 171"/>
              <a:gd name="T31" fmla="*/ 2147483647 h 146"/>
              <a:gd name="T32" fmla="*/ 0 w 171"/>
              <a:gd name="T33" fmla="*/ 0 h 14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71"/>
              <a:gd name="T52" fmla="*/ 0 h 146"/>
              <a:gd name="T53" fmla="*/ 171 w 171"/>
              <a:gd name="T54" fmla="*/ 146 h 14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71" h="146">
                <a:moveTo>
                  <a:pt x="171" y="146"/>
                </a:moveTo>
                <a:lnTo>
                  <a:pt x="171" y="127"/>
                </a:lnTo>
                <a:lnTo>
                  <a:pt x="169" y="109"/>
                </a:lnTo>
                <a:lnTo>
                  <a:pt x="167" y="93"/>
                </a:lnTo>
                <a:lnTo>
                  <a:pt x="164" y="80"/>
                </a:lnTo>
                <a:lnTo>
                  <a:pt x="159" y="66"/>
                </a:lnTo>
                <a:lnTo>
                  <a:pt x="153" y="55"/>
                </a:lnTo>
                <a:lnTo>
                  <a:pt x="145" y="46"/>
                </a:lnTo>
                <a:lnTo>
                  <a:pt x="137" y="37"/>
                </a:lnTo>
                <a:lnTo>
                  <a:pt x="126" y="29"/>
                </a:lnTo>
                <a:lnTo>
                  <a:pt x="114" y="23"/>
                </a:lnTo>
                <a:lnTo>
                  <a:pt x="100" y="17"/>
                </a:lnTo>
                <a:lnTo>
                  <a:pt x="84" y="13"/>
                </a:lnTo>
                <a:lnTo>
                  <a:pt x="66" y="8"/>
                </a:lnTo>
                <a:lnTo>
                  <a:pt x="47" y="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25221E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4" name="Freeform 285"/>
          <p:cNvSpPr>
            <a:spLocks/>
          </p:cNvSpPr>
          <p:nvPr/>
        </p:nvSpPr>
        <p:spPr bwMode="auto">
          <a:xfrm>
            <a:off x="5899150" y="2833265"/>
            <a:ext cx="15875" cy="17463"/>
          </a:xfrm>
          <a:custGeom>
            <a:avLst/>
            <a:gdLst>
              <a:gd name="T0" fmla="*/ 0 w 28"/>
              <a:gd name="T1" fmla="*/ 0 h 29"/>
              <a:gd name="T2" fmla="*/ 2147483647 w 28"/>
              <a:gd name="T3" fmla="*/ 0 h 29"/>
              <a:gd name="T4" fmla="*/ 2147483647 w 28"/>
              <a:gd name="T5" fmla="*/ 0 h 29"/>
              <a:gd name="T6" fmla="*/ 0 w 28"/>
              <a:gd name="T7" fmla="*/ 0 h 29"/>
              <a:gd name="T8" fmla="*/ 0 w 28"/>
              <a:gd name="T9" fmla="*/ 0 h 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29"/>
              <a:gd name="T17" fmla="*/ 28 w 28"/>
              <a:gd name="T18" fmla="*/ 29 h 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29">
                <a:moveTo>
                  <a:pt x="0" y="12"/>
                </a:moveTo>
                <a:lnTo>
                  <a:pt x="26" y="29"/>
                </a:lnTo>
                <a:lnTo>
                  <a:pt x="28" y="0"/>
                </a:lnTo>
                <a:lnTo>
                  <a:pt x="0" y="12"/>
                </a:lnTo>
                <a:close/>
              </a:path>
            </a:pathLst>
          </a:custGeom>
          <a:solidFill>
            <a:srgbClr val="1F1A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5" name="Freeform 286"/>
          <p:cNvSpPr>
            <a:spLocks/>
          </p:cNvSpPr>
          <p:nvPr/>
        </p:nvSpPr>
        <p:spPr bwMode="auto">
          <a:xfrm>
            <a:off x="5683250" y="2534815"/>
            <a:ext cx="250825" cy="495300"/>
          </a:xfrm>
          <a:custGeom>
            <a:avLst/>
            <a:gdLst>
              <a:gd name="T0" fmla="*/ 0 w 429"/>
              <a:gd name="T1" fmla="*/ 0 h 830"/>
              <a:gd name="T2" fmla="*/ 2147483647 w 429"/>
              <a:gd name="T3" fmla="*/ 0 h 830"/>
              <a:gd name="T4" fmla="*/ 2147483647 w 429"/>
              <a:gd name="T5" fmla="*/ 2147483647 h 830"/>
              <a:gd name="T6" fmla="*/ 0 w 429"/>
              <a:gd name="T7" fmla="*/ 2147483647 h 830"/>
              <a:gd name="T8" fmla="*/ 0 w 429"/>
              <a:gd name="T9" fmla="*/ 0 h 8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9"/>
              <a:gd name="T16" fmla="*/ 0 h 830"/>
              <a:gd name="T17" fmla="*/ 429 w 429"/>
              <a:gd name="T18" fmla="*/ 830 h 8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9" h="830">
                <a:moveTo>
                  <a:pt x="0" y="0"/>
                </a:moveTo>
                <a:lnTo>
                  <a:pt x="283" y="0"/>
                </a:lnTo>
                <a:lnTo>
                  <a:pt x="429" y="830"/>
                </a:lnTo>
                <a:lnTo>
                  <a:pt x="0" y="830"/>
                </a:lnTo>
                <a:lnTo>
                  <a:pt x="0" y="0"/>
                </a:lnTo>
                <a:close/>
              </a:path>
            </a:pathLst>
          </a:custGeom>
          <a:solidFill>
            <a:srgbClr val="EE9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6" name="Freeform 287"/>
          <p:cNvSpPr>
            <a:spLocks/>
          </p:cNvSpPr>
          <p:nvPr/>
        </p:nvSpPr>
        <p:spPr bwMode="auto">
          <a:xfrm>
            <a:off x="5683250" y="2534815"/>
            <a:ext cx="250825" cy="495300"/>
          </a:xfrm>
          <a:custGeom>
            <a:avLst/>
            <a:gdLst>
              <a:gd name="T0" fmla="*/ 0 w 429"/>
              <a:gd name="T1" fmla="*/ 0 h 830"/>
              <a:gd name="T2" fmla="*/ 2147483647 w 429"/>
              <a:gd name="T3" fmla="*/ 0 h 830"/>
              <a:gd name="T4" fmla="*/ 2147483647 w 429"/>
              <a:gd name="T5" fmla="*/ 2147483647 h 830"/>
              <a:gd name="T6" fmla="*/ 0 w 429"/>
              <a:gd name="T7" fmla="*/ 2147483647 h 830"/>
              <a:gd name="T8" fmla="*/ 0 w 429"/>
              <a:gd name="T9" fmla="*/ 0 h 8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9"/>
              <a:gd name="T16" fmla="*/ 0 h 830"/>
              <a:gd name="T17" fmla="*/ 429 w 429"/>
              <a:gd name="T18" fmla="*/ 830 h 8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9" h="830">
                <a:moveTo>
                  <a:pt x="0" y="0"/>
                </a:moveTo>
                <a:lnTo>
                  <a:pt x="283" y="0"/>
                </a:lnTo>
                <a:lnTo>
                  <a:pt x="429" y="830"/>
                </a:lnTo>
                <a:lnTo>
                  <a:pt x="0" y="830"/>
                </a:lnTo>
                <a:lnTo>
                  <a:pt x="0" y="0"/>
                </a:lnTo>
              </a:path>
            </a:pathLst>
          </a:custGeom>
          <a:noFill/>
          <a:ln w="1588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7" name="Freeform 288"/>
          <p:cNvSpPr>
            <a:spLocks/>
          </p:cNvSpPr>
          <p:nvPr/>
        </p:nvSpPr>
        <p:spPr bwMode="auto">
          <a:xfrm>
            <a:off x="5856288" y="2787228"/>
            <a:ext cx="57150" cy="117475"/>
          </a:xfrm>
          <a:custGeom>
            <a:avLst/>
            <a:gdLst>
              <a:gd name="T0" fmla="*/ 2147483647 w 98"/>
              <a:gd name="T1" fmla="*/ 0 h 197"/>
              <a:gd name="T2" fmla="*/ 2147483647 w 98"/>
              <a:gd name="T3" fmla="*/ 2147483647 h 197"/>
              <a:gd name="T4" fmla="*/ 2147483647 w 98"/>
              <a:gd name="T5" fmla="*/ 2147483647 h 197"/>
              <a:gd name="T6" fmla="*/ 2147483647 w 98"/>
              <a:gd name="T7" fmla="*/ 2147483647 h 197"/>
              <a:gd name="T8" fmla="*/ 2147483647 w 98"/>
              <a:gd name="T9" fmla="*/ 2147483647 h 197"/>
              <a:gd name="T10" fmla="*/ 2147483647 w 98"/>
              <a:gd name="T11" fmla="*/ 2147483647 h 197"/>
              <a:gd name="T12" fmla="*/ 2147483647 w 98"/>
              <a:gd name="T13" fmla="*/ 2147483647 h 197"/>
              <a:gd name="T14" fmla="*/ 2147483647 w 98"/>
              <a:gd name="T15" fmla="*/ 2147483647 h 197"/>
              <a:gd name="T16" fmla="*/ 0 w 98"/>
              <a:gd name="T17" fmla="*/ 2147483647 h 197"/>
              <a:gd name="T18" fmla="*/ 0 w 98"/>
              <a:gd name="T19" fmla="*/ 2147483647 h 197"/>
              <a:gd name="T20" fmla="*/ 0 w 98"/>
              <a:gd name="T21" fmla="*/ 2147483647 h 197"/>
              <a:gd name="T22" fmla="*/ 2147483647 w 98"/>
              <a:gd name="T23" fmla="*/ 2147483647 h 197"/>
              <a:gd name="T24" fmla="*/ 2147483647 w 98"/>
              <a:gd name="T25" fmla="*/ 2147483647 h 197"/>
              <a:gd name="T26" fmla="*/ 2147483647 w 98"/>
              <a:gd name="T27" fmla="*/ 2147483647 h 197"/>
              <a:gd name="T28" fmla="*/ 2147483647 w 98"/>
              <a:gd name="T29" fmla="*/ 2147483647 h 197"/>
              <a:gd name="T30" fmla="*/ 2147483647 w 98"/>
              <a:gd name="T31" fmla="*/ 2147483647 h 197"/>
              <a:gd name="T32" fmla="*/ 2147483647 w 98"/>
              <a:gd name="T33" fmla="*/ 2147483647 h 197"/>
              <a:gd name="T34" fmla="*/ 2147483647 w 98"/>
              <a:gd name="T35" fmla="*/ 2147483647 h 197"/>
              <a:gd name="T36" fmla="*/ 2147483647 w 98"/>
              <a:gd name="T37" fmla="*/ 2147483647 h 197"/>
              <a:gd name="T38" fmla="*/ 2147483647 w 98"/>
              <a:gd name="T39" fmla="*/ 2147483647 h 197"/>
              <a:gd name="T40" fmla="*/ 2147483647 w 98"/>
              <a:gd name="T41" fmla="*/ 2147483647 h 197"/>
              <a:gd name="T42" fmla="*/ 2147483647 w 98"/>
              <a:gd name="T43" fmla="*/ 0 h 197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98"/>
              <a:gd name="T67" fmla="*/ 0 h 197"/>
              <a:gd name="T68" fmla="*/ 98 w 98"/>
              <a:gd name="T69" fmla="*/ 197 h 197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98" h="197">
                <a:moveTo>
                  <a:pt x="60" y="0"/>
                </a:moveTo>
                <a:lnTo>
                  <a:pt x="43" y="23"/>
                </a:lnTo>
                <a:lnTo>
                  <a:pt x="28" y="44"/>
                </a:lnTo>
                <a:lnTo>
                  <a:pt x="17" y="63"/>
                </a:lnTo>
                <a:lnTo>
                  <a:pt x="8" y="80"/>
                </a:lnTo>
                <a:lnTo>
                  <a:pt x="5" y="88"/>
                </a:lnTo>
                <a:lnTo>
                  <a:pt x="3" y="96"/>
                </a:lnTo>
                <a:lnTo>
                  <a:pt x="1" y="102"/>
                </a:lnTo>
                <a:lnTo>
                  <a:pt x="0" y="109"/>
                </a:lnTo>
                <a:lnTo>
                  <a:pt x="0" y="115"/>
                </a:lnTo>
                <a:lnTo>
                  <a:pt x="0" y="120"/>
                </a:lnTo>
                <a:lnTo>
                  <a:pt x="1" y="126"/>
                </a:lnTo>
                <a:lnTo>
                  <a:pt x="2" y="131"/>
                </a:lnTo>
                <a:lnTo>
                  <a:pt x="4" y="136"/>
                </a:lnTo>
                <a:lnTo>
                  <a:pt x="7" y="140"/>
                </a:lnTo>
                <a:lnTo>
                  <a:pt x="11" y="145"/>
                </a:lnTo>
                <a:lnTo>
                  <a:pt x="15" y="149"/>
                </a:lnTo>
                <a:lnTo>
                  <a:pt x="24" y="157"/>
                </a:lnTo>
                <a:lnTo>
                  <a:pt x="36" y="165"/>
                </a:lnTo>
                <a:lnTo>
                  <a:pt x="64" y="181"/>
                </a:lnTo>
                <a:lnTo>
                  <a:pt x="98" y="197"/>
                </a:lnTo>
                <a:lnTo>
                  <a:pt x="60" y="0"/>
                </a:lnTo>
                <a:close/>
              </a:path>
            </a:pathLst>
          </a:custGeom>
          <a:solidFill>
            <a:srgbClr val="FEF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8" name="Freeform 289"/>
          <p:cNvSpPr>
            <a:spLocks/>
          </p:cNvSpPr>
          <p:nvPr/>
        </p:nvSpPr>
        <p:spPr bwMode="auto">
          <a:xfrm>
            <a:off x="5856288" y="2787228"/>
            <a:ext cx="57150" cy="117475"/>
          </a:xfrm>
          <a:custGeom>
            <a:avLst/>
            <a:gdLst>
              <a:gd name="T0" fmla="*/ 2147483647 w 98"/>
              <a:gd name="T1" fmla="*/ 0 h 197"/>
              <a:gd name="T2" fmla="*/ 2147483647 w 98"/>
              <a:gd name="T3" fmla="*/ 2147483647 h 197"/>
              <a:gd name="T4" fmla="*/ 2147483647 w 98"/>
              <a:gd name="T5" fmla="*/ 2147483647 h 197"/>
              <a:gd name="T6" fmla="*/ 2147483647 w 98"/>
              <a:gd name="T7" fmla="*/ 2147483647 h 197"/>
              <a:gd name="T8" fmla="*/ 2147483647 w 98"/>
              <a:gd name="T9" fmla="*/ 2147483647 h 197"/>
              <a:gd name="T10" fmla="*/ 2147483647 w 98"/>
              <a:gd name="T11" fmla="*/ 2147483647 h 197"/>
              <a:gd name="T12" fmla="*/ 2147483647 w 98"/>
              <a:gd name="T13" fmla="*/ 2147483647 h 197"/>
              <a:gd name="T14" fmla="*/ 2147483647 w 98"/>
              <a:gd name="T15" fmla="*/ 2147483647 h 197"/>
              <a:gd name="T16" fmla="*/ 0 w 98"/>
              <a:gd name="T17" fmla="*/ 2147483647 h 197"/>
              <a:gd name="T18" fmla="*/ 0 w 98"/>
              <a:gd name="T19" fmla="*/ 2147483647 h 197"/>
              <a:gd name="T20" fmla="*/ 0 w 98"/>
              <a:gd name="T21" fmla="*/ 2147483647 h 197"/>
              <a:gd name="T22" fmla="*/ 2147483647 w 98"/>
              <a:gd name="T23" fmla="*/ 2147483647 h 197"/>
              <a:gd name="T24" fmla="*/ 2147483647 w 98"/>
              <a:gd name="T25" fmla="*/ 2147483647 h 197"/>
              <a:gd name="T26" fmla="*/ 2147483647 w 98"/>
              <a:gd name="T27" fmla="*/ 2147483647 h 197"/>
              <a:gd name="T28" fmla="*/ 2147483647 w 98"/>
              <a:gd name="T29" fmla="*/ 2147483647 h 197"/>
              <a:gd name="T30" fmla="*/ 2147483647 w 98"/>
              <a:gd name="T31" fmla="*/ 2147483647 h 197"/>
              <a:gd name="T32" fmla="*/ 2147483647 w 98"/>
              <a:gd name="T33" fmla="*/ 2147483647 h 197"/>
              <a:gd name="T34" fmla="*/ 2147483647 w 98"/>
              <a:gd name="T35" fmla="*/ 2147483647 h 197"/>
              <a:gd name="T36" fmla="*/ 2147483647 w 98"/>
              <a:gd name="T37" fmla="*/ 2147483647 h 197"/>
              <a:gd name="T38" fmla="*/ 2147483647 w 98"/>
              <a:gd name="T39" fmla="*/ 2147483647 h 197"/>
              <a:gd name="T40" fmla="*/ 2147483647 w 98"/>
              <a:gd name="T41" fmla="*/ 2147483647 h 197"/>
              <a:gd name="T42" fmla="*/ 2147483647 w 98"/>
              <a:gd name="T43" fmla="*/ 0 h 197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98"/>
              <a:gd name="T67" fmla="*/ 0 h 197"/>
              <a:gd name="T68" fmla="*/ 98 w 98"/>
              <a:gd name="T69" fmla="*/ 197 h 197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98" h="197">
                <a:moveTo>
                  <a:pt x="60" y="0"/>
                </a:moveTo>
                <a:lnTo>
                  <a:pt x="43" y="23"/>
                </a:lnTo>
                <a:lnTo>
                  <a:pt x="28" y="44"/>
                </a:lnTo>
                <a:lnTo>
                  <a:pt x="17" y="63"/>
                </a:lnTo>
                <a:lnTo>
                  <a:pt x="8" y="80"/>
                </a:lnTo>
                <a:lnTo>
                  <a:pt x="5" y="88"/>
                </a:lnTo>
                <a:lnTo>
                  <a:pt x="3" y="96"/>
                </a:lnTo>
                <a:lnTo>
                  <a:pt x="1" y="102"/>
                </a:lnTo>
                <a:lnTo>
                  <a:pt x="0" y="109"/>
                </a:lnTo>
                <a:lnTo>
                  <a:pt x="0" y="115"/>
                </a:lnTo>
                <a:lnTo>
                  <a:pt x="0" y="120"/>
                </a:lnTo>
                <a:lnTo>
                  <a:pt x="1" y="126"/>
                </a:lnTo>
                <a:lnTo>
                  <a:pt x="2" y="131"/>
                </a:lnTo>
                <a:lnTo>
                  <a:pt x="4" y="136"/>
                </a:lnTo>
                <a:lnTo>
                  <a:pt x="7" y="140"/>
                </a:lnTo>
                <a:lnTo>
                  <a:pt x="11" y="145"/>
                </a:lnTo>
                <a:lnTo>
                  <a:pt x="15" y="149"/>
                </a:lnTo>
                <a:lnTo>
                  <a:pt x="24" y="157"/>
                </a:lnTo>
                <a:lnTo>
                  <a:pt x="36" y="165"/>
                </a:lnTo>
                <a:lnTo>
                  <a:pt x="64" y="181"/>
                </a:lnTo>
                <a:lnTo>
                  <a:pt x="98" y="197"/>
                </a:lnTo>
                <a:lnTo>
                  <a:pt x="60" y="0"/>
                </a:lnTo>
              </a:path>
            </a:pathLst>
          </a:custGeom>
          <a:noFill/>
          <a:ln w="1588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3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9" name="AutoShape 255"/>
          <p:cNvSpPr>
            <a:spLocks noChangeAspect="1" noChangeArrowheads="1"/>
          </p:cNvSpPr>
          <p:nvPr/>
        </p:nvSpPr>
        <p:spPr bwMode="auto">
          <a:xfrm>
            <a:off x="4814888" y="2730078"/>
            <a:ext cx="142875" cy="82550"/>
          </a:xfrm>
          <a:prstGeom prst="rightArrow">
            <a:avLst>
              <a:gd name="adj1" fmla="val 50000"/>
              <a:gd name="adj2" fmla="val 44079"/>
            </a:avLst>
          </a:prstGeom>
          <a:solidFill>
            <a:srgbClr val="7067A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99136" y="1186478"/>
            <a:ext cx="2105114" cy="988765"/>
            <a:chOff x="6499136" y="1186478"/>
            <a:chExt cx="2105114" cy="988765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30" t="10279" b="14236"/>
            <a:stretch/>
          </p:blipFill>
          <p:spPr>
            <a:xfrm>
              <a:off x="6936965" y="1186478"/>
              <a:ext cx="1091329" cy="988765"/>
            </a:xfrm>
            <a:prstGeom prst="rect">
              <a:avLst/>
            </a:prstGeom>
          </p:spPr>
        </p:pic>
        <p:sp>
          <p:nvSpPr>
            <p:cNvPr id="150" name="Text Box 372"/>
            <p:cNvSpPr txBox="1">
              <a:spLocks noChangeArrowheads="1"/>
            </p:cNvSpPr>
            <p:nvPr/>
          </p:nvSpPr>
          <p:spPr bwMode="auto">
            <a:xfrm>
              <a:off x="6499136" y="1434458"/>
              <a:ext cx="469900" cy="2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Heating</a:t>
              </a:r>
            </a:p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Chamber</a:t>
              </a:r>
            </a:p>
          </p:txBody>
        </p:sp>
        <p:sp>
          <p:nvSpPr>
            <p:cNvPr id="151" name="Text Box 371"/>
            <p:cNvSpPr txBox="1">
              <a:spLocks noChangeArrowheads="1"/>
            </p:cNvSpPr>
            <p:nvPr/>
          </p:nvSpPr>
          <p:spPr bwMode="auto">
            <a:xfrm>
              <a:off x="8031985" y="1431111"/>
              <a:ext cx="366713" cy="20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Wet</a:t>
              </a:r>
            </a:p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Tower</a:t>
              </a:r>
            </a:p>
          </p:txBody>
        </p:sp>
        <p:sp>
          <p:nvSpPr>
            <p:cNvPr id="152" name="Text Box 371"/>
            <p:cNvSpPr txBox="1">
              <a:spLocks noChangeArrowheads="1"/>
            </p:cNvSpPr>
            <p:nvPr/>
          </p:nvSpPr>
          <p:spPr bwMode="auto">
            <a:xfrm>
              <a:off x="8028384" y="2027633"/>
              <a:ext cx="575866" cy="73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Water Tank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31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 Scrubber Model</a:t>
            </a:r>
            <a:r>
              <a:rPr lang="zh-CN" altLang="en-US" dirty="0" smtClean="0"/>
              <a:t>別</a:t>
            </a:r>
            <a:r>
              <a:rPr lang="ko-KR" altLang="en-US" dirty="0" smtClean="0"/>
              <a:t> </a:t>
            </a:r>
            <a:r>
              <a:rPr lang="zh-CN" altLang="en-US" dirty="0" smtClean="0"/>
              <a:t>處理技術</a:t>
            </a:r>
            <a:endParaRPr lang="ko-KR" altLang="en-US" dirty="0"/>
          </a:p>
        </p:txBody>
      </p:sp>
      <p:graphicFrame>
        <p:nvGraphicFramePr>
          <p:cNvPr id="207" name="Group 3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4257238"/>
              </p:ext>
            </p:extLst>
          </p:nvPr>
        </p:nvGraphicFramePr>
        <p:xfrm>
          <a:off x="493713" y="851047"/>
          <a:ext cx="8205787" cy="5621339"/>
        </p:xfrm>
        <a:graphic>
          <a:graphicData uri="http://schemas.openxmlformats.org/drawingml/2006/table">
            <a:tbl>
              <a:tblPr/>
              <a:tblGrid>
                <a:gridCol w="1185883"/>
                <a:gridCol w="2315645"/>
                <a:gridCol w="2304294"/>
                <a:gridCol w="2399965"/>
              </a:tblGrid>
              <a:tr h="2743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項目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Burn Wet</a:t>
                      </a:r>
                    </a:p>
                  </a:txBody>
                  <a:tcPr marL="91442" marR="91442"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Plasma Wet</a:t>
                      </a: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Catalyst</a:t>
                      </a: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</a:tr>
              <a:tr h="10700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構造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13195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原理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發熱原理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LNG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燃燒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DC Arc Plasma (Power Supply + Torch)</a:t>
                      </a: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催化反應溫度為止使用</a:t>
                      </a:r>
                      <a:r>
                        <a:rPr kumimoji="1" lang="en-US" altLang="zh-CN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BURNER</a:t>
                      </a:r>
                      <a:r>
                        <a:rPr kumimoji="1" lang="zh-CN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預熱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2" marR="91442" marT="4679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2628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最大溫度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2,000℃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以上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10,000℃</a:t>
                      </a: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800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℃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以下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3020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現實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使用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溫度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1,500℃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以下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1,500~2,000℃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以下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650~750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365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適用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製成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半導體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LCD, LED, OLED </a:t>
                      </a: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可使用于大部分的製成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半導體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CVD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及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Etch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製成一部分應用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半導體及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LCD Etch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製成應用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屋頂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674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Utility </a:t>
                      </a: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特徵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Gas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排氣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用量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2㎥/min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이하</a:t>
                      </a: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LNG </a:t>
                      </a: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使用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(10 ~ 30slm)</a:t>
                      </a: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自來水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發生廢水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42" marR="91442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Gas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排氣用量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2㎥/min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以下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使用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Plasma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設備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(10 ~ 25kW)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使用自來水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發生廢水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催化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分解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zh-CN" altLang="ko-KR" sz="900" dirty="0" smtClean="0"/>
                        <a:t>氧化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通過蓄熱的熱回收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大用量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(Max. 100CMM)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55777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優點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穩定驗證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可處理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PFC Gas 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可處理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PFC Gas </a:t>
                      </a: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另外不需要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LNG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等燃料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用大用量化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(Plant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級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屋頂批量處理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高的處理效率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. CO, </a:t>
                      </a: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NOx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發生最小化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  <a:tr h="7942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缺點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需要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LNG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和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O2 Utility</a:t>
                      </a:r>
                    </a:p>
                  </a:txBody>
                  <a:tcPr marL="91442" marR="91442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電功率使用量較多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維護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費用高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電極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(Cathode, Anode)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腐蝕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侵蝕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需要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穩定化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-. 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需要</a:t>
                      </a:r>
                      <a:r>
                        <a:rPr kumimoji="1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穩定化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. </a:t>
                      </a:r>
                      <a:r>
                        <a:rPr kumimoji="1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需要分離排氣</a:t>
                      </a:r>
                      <a:r>
                        <a:rPr kumimoji="1" lang="en-US" altLang="zh-CN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GAS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-.  Powder </a:t>
                      </a:r>
                      <a:r>
                        <a:rPr kumimoji="1" lang="zh-CN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多量反生執政應用較難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2" marR="91442"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99FF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08" name="Group 70"/>
          <p:cNvGrpSpPr>
            <a:grpSpLocks/>
          </p:cNvGrpSpPr>
          <p:nvPr/>
        </p:nvGrpSpPr>
        <p:grpSpPr bwMode="auto">
          <a:xfrm>
            <a:off x="2424113" y="2189310"/>
            <a:ext cx="852487" cy="1243012"/>
            <a:chOff x="2971" y="663"/>
            <a:chExt cx="830" cy="1096"/>
          </a:xfrm>
        </p:grpSpPr>
        <p:grpSp>
          <p:nvGrpSpPr>
            <p:cNvPr id="209" name="Group 71"/>
            <p:cNvGrpSpPr>
              <a:grpSpLocks/>
            </p:cNvGrpSpPr>
            <p:nvPr/>
          </p:nvGrpSpPr>
          <p:grpSpPr bwMode="auto">
            <a:xfrm>
              <a:off x="2971" y="935"/>
              <a:ext cx="635" cy="824"/>
              <a:chOff x="2971" y="935"/>
              <a:chExt cx="272" cy="450"/>
            </a:xfrm>
          </p:grpSpPr>
          <p:grpSp>
            <p:nvGrpSpPr>
              <p:cNvPr id="215" name="Group 72"/>
              <p:cNvGrpSpPr>
                <a:grpSpLocks/>
              </p:cNvGrpSpPr>
              <p:nvPr/>
            </p:nvGrpSpPr>
            <p:grpSpPr bwMode="auto">
              <a:xfrm>
                <a:off x="3061" y="1026"/>
                <a:ext cx="91" cy="317"/>
                <a:chOff x="2880" y="1117"/>
                <a:chExt cx="227" cy="544"/>
              </a:xfrm>
            </p:grpSpPr>
            <p:sp>
              <p:nvSpPr>
                <p:cNvPr id="220" name="Oval 73"/>
                <p:cNvSpPr>
                  <a:spLocks noChangeArrowheads="1"/>
                </p:cNvSpPr>
                <p:nvPr/>
              </p:nvSpPr>
              <p:spPr bwMode="auto">
                <a:xfrm>
                  <a:off x="2880" y="1117"/>
                  <a:ext cx="227" cy="544"/>
                </a:xfrm>
                <a:prstGeom prst="ellipse">
                  <a:avLst/>
                </a:prstGeom>
                <a:solidFill>
                  <a:srgbClr val="C0C0C0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1pPr>
                  <a:lvl2pPr marL="742950" indent="-28575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2pPr>
                  <a:lvl3pPr marL="11430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3pPr>
                  <a:lvl4pPr marL="16002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4pPr>
                  <a:lvl5pPr marL="20574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221" name="Oval 74"/>
                <p:cNvSpPr>
                  <a:spLocks noChangeArrowheads="1"/>
                </p:cNvSpPr>
                <p:nvPr/>
              </p:nvSpPr>
              <p:spPr bwMode="auto">
                <a:xfrm>
                  <a:off x="2925" y="1117"/>
                  <a:ext cx="136" cy="363"/>
                </a:xfrm>
                <a:prstGeom prst="ellipse">
                  <a:avLst/>
                </a:prstGeom>
                <a:solidFill>
                  <a:srgbClr val="C0C0C0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1pPr>
                  <a:lvl2pPr marL="742950" indent="-28575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2pPr>
                  <a:lvl3pPr marL="11430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3pPr>
                  <a:lvl4pPr marL="16002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4pPr>
                  <a:lvl5pPr marL="20574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222" name="Oval 75"/>
                <p:cNvSpPr>
                  <a:spLocks noChangeArrowheads="1"/>
                </p:cNvSpPr>
                <p:nvPr/>
              </p:nvSpPr>
              <p:spPr bwMode="auto">
                <a:xfrm>
                  <a:off x="2971" y="1117"/>
                  <a:ext cx="45" cy="227"/>
                </a:xfrm>
                <a:prstGeom prst="ellipse">
                  <a:avLst/>
                </a:prstGeom>
                <a:solidFill>
                  <a:srgbClr val="C0C0C0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1pPr>
                  <a:lvl2pPr marL="742950" indent="-28575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2pPr>
                  <a:lvl3pPr marL="11430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3pPr>
                  <a:lvl4pPr marL="16002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4pPr>
                  <a:lvl5pPr marL="2057400" indent="-228600" eaLnBrk="0" hangingPunct="0"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300">
                      <a:solidFill>
                        <a:schemeClr val="tx1"/>
                      </a:solidFill>
                      <a:latin typeface="HY견고딕" pitchFamily="18" charset="-127"/>
                      <a:ea typeface="HY견고딕" pitchFamily="18" charset="-127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sp>
            <p:nvSpPr>
              <p:cNvPr id="216" name="Rectangle 76"/>
              <p:cNvSpPr>
                <a:spLocks noChangeArrowheads="1"/>
              </p:cNvSpPr>
              <p:nvPr/>
            </p:nvSpPr>
            <p:spPr bwMode="auto">
              <a:xfrm>
                <a:off x="3061" y="935"/>
                <a:ext cx="91" cy="91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1pPr>
                <a:lvl2pPr marL="742950" indent="-28575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2pPr>
                <a:lvl3pPr marL="11430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3pPr>
                <a:lvl4pPr marL="16002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4pPr>
                <a:lvl5pPr marL="20574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217" name="Rectangle 77"/>
              <p:cNvSpPr>
                <a:spLocks noChangeArrowheads="1"/>
              </p:cNvSpPr>
              <p:nvPr/>
            </p:nvSpPr>
            <p:spPr bwMode="auto">
              <a:xfrm>
                <a:off x="3016" y="1026"/>
                <a:ext cx="182" cy="359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1pPr>
                <a:lvl2pPr marL="742950" indent="-28575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2pPr>
                <a:lvl3pPr marL="11430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3pPr>
                <a:lvl4pPr marL="16002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4pPr>
                <a:lvl5pPr marL="20574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218" name="Rectangle 78"/>
              <p:cNvSpPr>
                <a:spLocks noChangeArrowheads="1"/>
              </p:cNvSpPr>
              <p:nvPr/>
            </p:nvSpPr>
            <p:spPr bwMode="auto">
              <a:xfrm>
                <a:off x="2971" y="1071"/>
                <a:ext cx="45" cy="46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1pPr>
                <a:lvl2pPr marL="742950" indent="-28575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2pPr>
                <a:lvl3pPr marL="11430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3pPr>
                <a:lvl4pPr marL="16002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4pPr>
                <a:lvl5pPr marL="20574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219" name="Rectangle 79"/>
              <p:cNvSpPr>
                <a:spLocks noChangeArrowheads="1"/>
              </p:cNvSpPr>
              <p:nvPr/>
            </p:nvSpPr>
            <p:spPr bwMode="auto">
              <a:xfrm>
                <a:off x="3198" y="1071"/>
                <a:ext cx="45" cy="46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1pPr>
                <a:lvl2pPr marL="742950" indent="-28575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2pPr>
                <a:lvl3pPr marL="11430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3pPr>
                <a:lvl4pPr marL="16002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4pPr>
                <a:lvl5pPr marL="2057400" indent="-228600" eaLnBrk="0" hangingPunct="0"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schemeClr val="tx1"/>
                    </a:solidFill>
                    <a:latin typeface="HY견고딕" pitchFamily="18" charset="-127"/>
                    <a:ea typeface="HY견고딕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210" name="Freeform 80"/>
            <p:cNvSpPr>
              <a:spLocks/>
            </p:cNvSpPr>
            <p:nvPr/>
          </p:nvSpPr>
          <p:spPr bwMode="auto">
            <a:xfrm>
              <a:off x="3334" y="845"/>
              <a:ext cx="136" cy="90"/>
            </a:xfrm>
            <a:custGeom>
              <a:avLst/>
              <a:gdLst>
                <a:gd name="T0" fmla="*/ 136 w 136"/>
                <a:gd name="T1" fmla="*/ 0 h 90"/>
                <a:gd name="T2" fmla="*/ 0 w 136"/>
                <a:gd name="T3" fmla="*/ 0 h 90"/>
                <a:gd name="T4" fmla="*/ 0 w 136"/>
                <a:gd name="T5" fmla="*/ 90 h 90"/>
                <a:gd name="T6" fmla="*/ 0 60000 65536"/>
                <a:gd name="T7" fmla="*/ 0 60000 65536"/>
                <a:gd name="T8" fmla="*/ 0 60000 65536"/>
                <a:gd name="T9" fmla="*/ 0 w 136"/>
                <a:gd name="T10" fmla="*/ 0 h 90"/>
                <a:gd name="T11" fmla="*/ 136 w 136"/>
                <a:gd name="T12" fmla="*/ 90 h 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90">
                  <a:moveTo>
                    <a:pt x="136" y="0"/>
                  </a:moveTo>
                  <a:lnTo>
                    <a:pt x="0" y="0"/>
                  </a:lnTo>
                  <a:lnTo>
                    <a:pt x="0" y="9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1" name="Freeform 81"/>
            <p:cNvSpPr>
              <a:spLocks/>
            </p:cNvSpPr>
            <p:nvPr/>
          </p:nvSpPr>
          <p:spPr bwMode="auto">
            <a:xfrm>
              <a:off x="3243" y="754"/>
              <a:ext cx="227" cy="181"/>
            </a:xfrm>
            <a:custGeom>
              <a:avLst/>
              <a:gdLst>
                <a:gd name="T0" fmla="*/ 1376501 w 136"/>
                <a:gd name="T1" fmla="*/ 0 h 90"/>
                <a:gd name="T2" fmla="*/ 0 w 136"/>
                <a:gd name="T3" fmla="*/ 0 h 90"/>
                <a:gd name="T4" fmla="*/ 0 w 136"/>
                <a:gd name="T5" fmla="*/ 26059543 h 90"/>
                <a:gd name="T6" fmla="*/ 0 60000 65536"/>
                <a:gd name="T7" fmla="*/ 0 60000 65536"/>
                <a:gd name="T8" fmla="*/ 0 60000 65536"/>
                <a:gd name="T9" fmla="*/ 0 w 136"/>
                <a:gd name="T10" fmla="*/ 0 h 90"/>
                <a:gd name="T11" fmla="*/ 136 w 136"/>
                <a:gd name="T12" fmla="*/ 90 h 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90">
                  <a:moveTo>
                    <a:pt x="136" y="0"/>
                  </a:moveTo>
                  <a:lnTo>
                    <a:pt x="0" y="0"/>
                  </a:lnTo>
                  <a:lnTo>
                    <a:pt x="0" y="9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2" name="Text Box 82"/>
            <p:cNvSpPr txBox="1">
              <a:spLocks noChangeArrowheads="1"/>
            </p:cNvSpPr>
            <p:nvPr/>
          </p:nvSpPr>
          <p:spPr bwMode="auto">
            <a:xfrm>
              <a:off x="3470" y="799"/>
              <a:ext cx="272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3" name="Text Box 83"/>
            <p:cNvSpPr txBox="1">
              <a:spLocks noChangeArrowheads="1"/>
            </p:cNvSpPr>
            <p:nvPr/>
          </p:nvSpPr>
          <p:spPr bwMode="auto">
            <a:xfrm>
              <a:off x="3424" y="755"/>
              <a:ext cx="289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O</a:t>
              </a:r>
              <a:r>
                <a:rPr kumimoji="1" lang="en-US" altLang="ko-KR" sz="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2</a:t>
              </a:r>
            </a:p>
          </p:txBody>
        </p:sp>
        <p:sp>
          <p:nvSpPr>
            <p:cNvPr id="214" name="Text Box 84"/>
            <p:cNvSpPr txBox="1">
              <a:spLocks noChangeArrowheads="1"/>
            </p:cNvSpPr>
            <p:nvPr/>
          </p:nvSpPr>
          <p:spPr bwMode="auto">
            <a:xfrm>
              <a:off x="3424" y="663"/>
              <a:ext cx="377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LNG</a:t>
              </a:r>
            </a:p>
          </p:txBody>
        </p:sp>
      </p:grpSp>
      <p:pic>
        <p:nvPicPr>
          <p:cNvPr id="239" name="Picture 61" descr="OSM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502047"/>
            <a:ext cx="1296987" cy="9509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5" name="그룹 23"/>
          <p:cNvGrpSpPr>
            <a:grpSpLocks/>
          </p:cNvGrpSpPr>
          <p:nvPr/>
        </p:nvGrpSpPr>
        <p:grpSpPr bwMode="auto">
          <a:xfrm>
            <a:off x="6659563" y="1259035"/>
            <a:ext cx="1758950" cy="792162"/>
            <a:chOff x="4326303" y="1268760"/>
            <a:chExt cx="1757865" cy="792088"/>
          </a:xfrm>
        </p:grpSpPr>
        <p:pic>
          <p:nvPicPr>
            <p:cNvPr id="256" name="Picture 3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3669" y="1268760"/>
              <a:ext cx="1260499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" name="Text Box 32"/>
            <p:cNvSpPr txBox="1">
              <a:spLocks noChangeArrowheads="1"/>
            </p:cNvSpPr>
            <p:nvPr/>
          </p:nvSpPr>
          <p:spPr bwMode="auto">
            <a:xfrm>
              <a:off x="4326303" y="1552635"/>
              <a:ext cx="53953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800" kern="0" dirty="0" smtClean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軸熱材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58" name="Rectangle 37"/>
            <p:cNvSpPr>
              <a:spLocks noChangeArrowheads="1"/>
            </p:cNvSpPr>
            <p:nvPr/>
          </p:nvSpPr>
          <p:spPr bwMode="auto">
            <a:xfrm>
              <a:off x="5432341" y="1493057"/>
              <a:ext cx="142896" cy="50435"/>
            </a:xfrm>
            <a:prstGeom prst="rect">
              <a:avLst/>
            </a:prstGeom>
            <a:solidFill>
              <a:srgbClr val="3399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59" name="Rectangle 38"/>
            <p:cNvSpPr>
              <a:spLocks noChangeArrowheads="1"/>
            </p:cNvSpPr>
            <p:nvPr/>
          </p:nvSpPr>
          <p:spPr bwMode="auto">
            <a:xfrm>
              <a:off x="5050613" y="1486052"/>
              <a:ext cx="142896" cy="50435"/>
            </a:xfrm>
            <a:prstGeom prst="rect">
              <a:avLst/>
            </a:prstGeom>
            <a:solidFill>
              <a:srgbClr val="3399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60" name="Rectangle 39"/>
            <p:cNvSpPr>
              <a:spLocks noChangeArrowheads="1"/>
            </p:cNvSpPr>
            <p:nvPr/>
          </p:nvSpPr>
          <p:spPr bwMode="auto">
            <a:xfrm>
              <a:off x="5794251" y="1493057"/>
              <a:ext cx="142896" cy="50435"/>
            </a:xfrm>
            <a:prstGeom prst="rect">
              <a:avLst/>
            </a:prstGeom>
            <a:solidFill>
              <a:srgbClr val="3399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61" name="Text Box 41"/>
            <p:cNvSpPr txBox="1">
              <a:spLocks noChangeArrowheads="1"/>
            </p:cNvSpPr>
            <p:nvPr/>
          </p:nvSpPr>
          <p:spPr bwMode="auto">
            <a:xfrm>
              <a:off x="4516850" y="1410698"/>
              <a:ext cx="432048" cy="215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800" kern="0" noProof="0" dirty="0" smtClean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催化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262" name="직선 화살표 연결선 21"/>
            <p:cNvCxnSpPr>
              <a:cxnSpLocks noChangeShapeType="1"/>
              <a:endCxn id="259" idx="1"/>
            </p:cNvCxnSpPr>
            <p:nvPr/>
          </p:nvCxnSpPr>
          <p:spPr bwMode="auto">
            <a:xfrm>
              <a:off x="4823669" y="1507067"/>
              <a:ext cx="15825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직선 화살표 연결선 22"/>
            <p:cNvCxnSpPr>
              <a:cxnSpLocks noChangeShapeType="1"/>
            </p:cNvCxnSpPr>
            <p:nvPr/>
          </p:nvCxnSpPr>
          <p:spPr bwMode="auto">
            <a:xfrm>
              <a:off x="4744532" y="1665939"/>
              <a:ext cx="316548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6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448072"/>
            <a:ext cx="1871663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858606" y="1166960"/>
            <a:ext cx="1859148" cy="1001424"/>
            <a:chOff x="1858606" y="1166960"/>
            <a:chExt cx="1859148" cy="1001424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9" t="13551" r="34089" b="13073"/>
            <a:stretch/>
          </p:blipFill>
          <p:spPr>
            <a:xfrm>
              <a:off x="2379944" y="1166960"/>
              <a:ext cx="722281" cy="1001424"/>
            </a:xfrm>
            <a:prstGeom prst="rect">
              <a:avLst/>
            </a:prstGeom>
          </p:spPr>
        </p:pic>
        <p:sp>
          <p:nvSpPr>
            <p:cNvPr id="62" name="Text Box 140"/>
            <p:cNvSpPr txBox="1">
              <a:spLocks noChangeArrowheads="1"/>
            </p:cNvSpPr>
            <p:nvPr/>
          </p:nvSpPr>
          <p:spPr bwMode="auto">
            <a:xfrm>
              <a:off x="1910044" y="1597965"/>
              <a:ext cx="469900" cy="7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Reactor</a:t>
              </a:r>
            </a:p>
          </p:txBody>
        </p:sp>
        <p:sp>
          <p:nvSpPr>
            <p:cNvPr id="63" name="Text Box 142"/>
            <p:cNvSpPr txBox="1">
              <a:spLocks noChangeArrowheads="1"/>
            </p:cNvSpPr>
            <p:nvPr/>
          </p:nvSpPr>
          <p:spPr bwMode="auto">
            <a:xfrm>
              <a:off x="1858606" y="1400322"/>
              <a:ext cx="469900" cy="7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Burner</a:t>
              </a:r>
            </a:p>
          </p:txBody>
        </p:sp>
        <p:sp>
          <p:nvSpPr>
            <p:cNvPr id="64" name="Text Box 152"/>
            <p:cNvSpPr txBox="1">
              <a:spLocks noChangeArrowheads="1"/>
            </p:cNvSpPr>
            <p:nvPr/>
          </p:nvSpPr>
          <p:spPr bwMode="auto">
            <a:xfrm>
              <a:off x="3166120" y="1481284"/>
              <a:ext cx="366712" cy="207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Wet</a:t>
              </a:r>
            </a:p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Tower</a:t>
              </a:r>
            </a:p>
          </p:txBody>
        </p:sp>
        <p:sp>
          <p:nvSpPr>
            <p:cNvPr id="65" name="Text Box 371"/>
            <p:cNvSpPr txBox="1">
              <a:spLocks noChangeArrowheads="1"/>
            </p:cNvSpPr>
            <p:nvPr/>
          </p:nvSpPr>
          <p:spPr bwMode="auto">
            <a:xfrm>
              <a:off x="3141888" y="2027633"/>
              <a:ext cx="575866" cy="73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Water Tank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67944" y="1169682"/>
            <a:ext cx="2265268" cy="1002616"/>
            <a:chOff x="4067944" y="1159408"/>
            <a:chExt cx="2265268" cy="1002616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79"/>
            <a:stretch/>
          </p:blipFill>
          <p:spPr bwMode="auto">
            <a:xfrm>
              <a:off x="4682203" y="1159408"/>
              <a:ext cx="1077542" cy="1002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 Box 131"/>
            <p:cNvSpPr txBox="1">
              <a:spLocks noChangeArrowheads="1"/>
            </p:cNvSpPr>
            <p:nvPr/>
          </p:nvSpPr>
          <p:spPr bwMode="auto">
            <a:xfrm>
              <a:off x="5706824" y="1665299"/>
              <a:ext cx="469900" cy="7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Reactor</a:t>
              </a:r>
            </a:p>
          </p:txBody>
        </p:sp>
        <p:sp>
          <p:nvSpPr>
            <p:cNvPr id="69" name="Text Box 132"/>
            <p:cNvSpPr txBox="1">
              <a:spLocks noChangeArrowheads="1"/>
            </p:cNvSpPr>
            <p:nvPr/>
          </p:nvSpPr>
          <p:spPr bwMode="auto">
            <a:xfrm>
              <a:off x="5374362" y="1532890"/>
              <a:ext cx="958850" cy="4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3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Plasma Torch</a:t>
              </a:r>
            </a:p>
          </p:txBody>
        </p:sp>
        <p:sp>
          <p:nvSpPr>
            <p:cNvPr id="70" name="Text Box 130"/>
            <p:cNvSpPr txBox="1">
              <a:spLocks noChangeArrowheads="1"/>
            </p:cNvSpPr>
            <p:nvPr/>
          </p:nvSpPr>
          <p:spPr bwMode="auto">
            <a:xfrm>
              <a:off x="4232598" y="1453962"/>
              <a:ext cx="366713" cy="207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Wet</a:t>
              </a:r>
            </a:p>
            <a:p>
              <a:pPr marL="0" marR="0" lvl="0" indent="0" algn="ctr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Tower</a:t>
              </a:r>
            </a:p>
          </p:txBody>
        </p:sp>
        <p:sp>
          <p:nvSpPr>
            <p:cNvPr id="71" name="Text Box 371"/>
            <p:cNvSpPr txBox="1">
              <a:spLocks noChangeArrowheads="1"/>
            </p:cNvSpPr>
            <p:nvPr/>
          </p:nvSpPr>
          <p:spPr bwMode="auto">
            <a:xfrm>
              <a:off x="4067944" y="1968292"/>
              <a:ext cx="575866" cy="73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8000" tIns="0" rIns="18000" bIns="0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rPr>
                <a:t>Water Tank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50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042988" y="804460"/>
            <a:ext cx="6410325" cy="1621982"/>
          </a:xfrm>
          <a:prstGeom prst="rect">
            <a:avLst/>
          </a:prstGeom>
          <a:solidFill>
            <a:srgbClr val="BBB8D4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lIns="360000">
            <a:spAutoFit/>
          </a:bodyPr>
          <a:lstStyle/>
          <a:p>
            <a:pPr marL="457200" marR="0" lvl="0" indent="-457200" defTabSz="91440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■ Scrubber </a:t>
            </a:r>
            <a:r>
              <a:rPr kumimoji="1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개념 및 원리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  <a:p>
            <a:pPr marL="457200" marR="0" lvl="0" indent="-457200" defTabSz="91440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■ Burn wet Scrubber </a:t>
            </a:r>
            <a:r>
              <a:rPr kumimoji="1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주요 구성 및 특징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025524" y="804460"/>
            <a:ext cx="6444000" cy="5558445"/>
          </a:xfrm>
          <a:prstGeom prst="rect">
            <a:avLst/>
          </a:prstGeom>
          <a:solidFill>
            <a:srgbClr val="BBB8D4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lIns="360000">
            <a:spAutoFit/>
          </a:bodyPr>
          <a:lstStyle/>
          <a:p>
            <a:pPr marL="457200" marR="0" lvl="0" indent="-457200" defTabSz="91440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■ Scrubber </a:t>
            </a:r>
            <a:r>
              <a:rPr kumimoji="1" lang="zh-CN" altLang="en-US" sz="2400" b="1" kern="0" dirty="0" smtClean="0">
                <a:solidFill>
                  <a:srgbClr val="FFFFFF">
                    <a:lumMod val="65000"/>
                  </a:srgb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概念及原理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  <a:p>
            <a:pPr marL="457200" marR="0" lvl="0" indent="-457200" defTabSz="91440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■ </a:t>
            </a: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Burn wet Scrubber </a:t>
            </a:r>
            <a:r>
              <a:rPr kumimoji="1" lang="zh-CN" altLang="en-US" sz="2400" b="1" kern="0" noProof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主要</a:t>
            </a:r>
            <a:r>
              <a:rPr kumimoji="1" lang="zh-CN" altLang="en-US" sz="2400" b="1" kern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構成及特徵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  <a:p>
            <a:pPr marL="457200" marR="0" lvl="0" indent="-457200" defTabSz="91440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 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1</a:t>
            </a: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. 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System </a:t>
            </a:r>
            <a:r>
              <a:rPr kumimoji="1" lang="zh-CN" altLang="en-US" kern="0" dirty="0" smtClean="0">
                <a:solidFill>
                  <a:srgbClr val="000000"/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構成</a:t>
            </a:r>
            <a:endParaRPr kumimoji="1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  <a:p>
            <a:pPr marL="457200" marR="0" lvl="0" indent="-457200" defTabSz="91440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 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2. </a:t>
            </a: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System</a:t>
            </a:r>
            <a:r>
              <a:rPr kumimoji="1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</a:t>
            </a:r>
            <a:r>
              <a:rPr kumimoji="1" lang="zh-CN" altLang="en-US" kern="0" dirty="0" smtClean="0">
                <a:solidFill>
                  <a:srgbClr val="000000"/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主要構成及特徵</a:t>
            </a:r>
            <a:endParaRPr kumimoji="1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  <a:p>
            <a:pPr marL="457200" marR="0" lvl="0" indent="-457200" defTabSz="91440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 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3. </a:t>
            </a: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Maintenance</a:t>
            </a:r>
          </a:p>
          <a:p>
            <a:pPr marL="457200" marR="0" lvl="0" indent="-457200" defTabSz="91440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 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4. </a:t>
            </a: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Gas Reaction &amp; Efficiency</a:t>
            </a:r>
          </a:p>
          <a:p>
            <a:pPr marL="457200" marR="0" lvl="0" indent="-457200" defTabSz="91440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 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5. </a:t>
            </a: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Safety Monitoring Map</a:t>
            </a:r>
          </a:p>
          <a:p>
            <a:pPr marL="457200" marR="0" lvl="0" indent="-457200" defTabSz="91440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 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6. </a:t>
            </a: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Utility Specification</a:t>
            </a:r>
          </a:p>
          <a:p>
            <a:pPr marL="457200" marR="0" lvl="0" indent="-457200" defTabSz="91440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</a:t>
            </a:r>
            <a:r>
              <a:rPr kumimoji="1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7. Dragon System </a:t>
            </a:r>
          </a:p>
          <a:p>
            <a:pPr marL="457200" marR="0" lvl="0" indent="-457200" defTabSz="91440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kern="0" dirty="0">
                <a:solidFill>
                  <a:srgbClr val="000000"/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8. </a:t>
            </a:r>
            <a:r>
              <a:rPr kumimoji="1" lang="zh-CN" altLang="en-US" kern="0" dirty="0" smtClean="0">
                <a:solidFill>
                  <a:srgbClr val="000000"/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參考</a:t>
            </a:r>
            <a:r>
              <a:rPr kumimoji="1" lang="en-US" altLang="ko-KR" kern="0" dirty="0" smtClean="0">
                <a:solidFill>
                  <a:srgbClr val="000000"/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_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Powder </a:t>
            </a:r>
            <a:r>
              <a:rPr kumimoji="1" lang="zh-CN" altLang="en-US" kern="0" dirty="0" smtClean="0">
                <a:solidFill>
                  <a:srgbClr val="000000"/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及腐蝕理解</a:t>
            </a:r>
            <a:endParaRPr kumimoji="1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46192" y="53416"/>
            <a:ext cx="8229600" cy="634082"/>
          </a:xfrm>
        </p:spPr>
        <p:txBody>
          <a:bodyPr/>
          <a:lstStyle/>
          <a:p>
            <a:r>
              <a:rPr lang="en-US" altLang="ko-KR" dirty="0" smtClean="0"/>
              <a:t>Contents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65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 Dragon System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4956870" y="794296"/>
            <a:ext cx="4332288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spcBef>
                <a:spcPct val="20000"/>
              </a:spcBef>
              <a:buFontTx/>
              <a:buBlip>
                <a:blip r:embed="rId2"/>
              </a:buBlip>
            </a:pPr>
            <a:r>
              <a:rPr kumimoji="0" lang="en-US" altLang="ko-KR" sz="1600">
                <a:solidFill>
                  <a:srgbClr val="404040"/>
                </a:solidFill>
                <a:latin typeface="Calibri" pitchFamily="34" charset="0"/>
                <a:ea typeface="맑은 고딕" pitchFamily="50" charset="-127"/>
              </a:rPr>
              <a:t>Dragon- DUO</a:t>
            </a:r>
            <a:endParaRPr kumimoji="0" lang="ko-KR" altLang="en-US" sz="1600">
              <a:solidFill>
                <a:srgbClr val="404040"/>
              </a:solidFill>
              <a:latin typeface="Calibri" pitchFamily="34" charset="0"/>
              <a:ea typeface="맑은 고딕" pitchFamily="50" charset="-127"/>
            </a:endParaRPr>
          </a:p>
        </p:txBody>
      </p:sp>
      <p:pic>
        <p:nvPicPr>
          <p:cNvPr id="7" name="Picture 5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095" y="2540546"/>
            <a:ext cx="2179638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251520" y="778421"/>
            <a:ext cx="8662988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>
              <a:spcBef>
                <a:spcPct val="20000"/>
              </a:spcBef>
              <a:buFontTx/>
              <a:buBlip>
                <a:blip r:embed="rId2"/>
              </a:buBlip>
            </a:pPr>
            <a:r>
              <a:rPr kumimoji="0" lang="en-US" altLang="ko-KR" sz="1600" dirty="0">
                <a:solidFill>
                  <a:srgbClr val="404040"/>
                </a:solidFill>
                <a:latin typeface="Calibri" pitchFamily="34" charset="0"/>
                <a:ea typeface="맑은 고딕" pitchFamily="50" charset="-127"/>
              </a:rPr>
              <a:t>Dragon- </a:t>
            </a:r>
            <a:r>
              <a:rPr kumimoji="0" lang="en-US" altLang="ko-KR" sz="1600" dirty="0" smtClean="0">
                <a:solidFill>
                  <a:srgbClr val="404040"/>
                </a:solidFill>
                <a:latin typeface="Calibri" pitchFamily="34" charset="0"/>
                <a:ea typeface="맑은 고딕" pitchFamily="50" charset="-127"/>
              </a:rPr>
              <a:t>Single</a:t>
            </a:r>
            <a:endParaRPr kumimoji="0" lang="ko-KR" altLang="en-US" sz="1600" dirty="0">
              <a:solidFill>
                <a:srgbClr val="404040"/>
              </a:solidFill>
              <a:latin typeface="Calibri" pitchFamily="34" charset="0"/>
              <a:ea typeface="맑은 고딕" pitchFamily="50" charset="-127"/>
            </a:endParaRPr>
          </a:p>
        </p:txBody>
      </p:sp>
      <p:graphicFrame>
        <p:nvGraphicFramePr>
          <p:cNvPr id="9" name="Group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853345"/>
              </p:ext>
            </p:extLst>
          </p:nvPr>
        </p:nvGraphicFramePr>
        <p:xfrm>
          <a:off x="611883" y="1184821"/>
          <a:ext cx="4032250" cy="1368426"/>
        </p:xfrm>
        <a:graphic>
          <a:graphicData uri="http://schemas.openxmlformats.org/drawingml/2006/table">
            <a:tbl>
              <a:tblPr/>
              <a:tblGrid>
                <a:gridCol w="1344083"/>
                <a:gridCol w="2688167"/>
              </a:tblGrid>
              <a:tr h="311702"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</a:rPr>
                        <a:t>Principle</a:t>
                      </a:r>
                    </a:p>
                  </a:txBody>
                  <a:tcPr marL="0" marR="0" marT="72014" marB="72014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   Burn &amp; Wet Type</a:t>
                      </a:r>
                    </a:p>
                  </a:txBody>
                  <a:tcPr marL="0" marR="0" marT="72014" marB="72014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9132"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Capacity</a:t>
                      </a:r>
                    </a:p>
                  </a:txBody>
                  <a:tcPr marL="91436" marR="91436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500 slm ( 4 Port Burner)</a:t>
                      </a:r>
                    </a:p>
                  </a:txBody>
                  <a:tcPr marL="91436" marR="91436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9132"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Dimension</a:t>
                      </a:r>
                    </a:p>
                  </a:txBody>
                  <a:tcPr marL="91436" marR="91436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750(W) * 1000(D) * 1839(H)mm</a:t>
                      </a:r>
                    </a:p>
                  </a:txBody>
                  <a:tcPr marL="91436" marR="91436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9132"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Application</a:t>
                      </a:r>
                    </a:p>
                  </a:txBody>
                  <a:tcPr marL="91436" marR="91436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Metal, DIFF, CVD, etc.</a:t>
                      </a:r>
                    </a:p>
                  </a:txBody>
                  <a:tcPr marL="91436" marR="91436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328"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Weight</a:t>
                      </a:r>
                    </a:p>
                  </a:txBody>
                  <a:tcPr marL="91436" marR="91436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550 Kg</a:t>
                      </a:r>
                    </a:p>
                  </a:txBody>
                  <a:tcPr marL="91436" marR="91436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0" name="그룹 29"/>
          <p:cNvGrpSpPr>
            <a:grpSpLocks/>
          </p:cNvGrpSpPr>
          <p:nvPr/>
        </p:nvGrpSpPr>
        <p:grpSpPr bwMode="auto">
          <a:xfrm>
            <a:off x="972245" y="2651671"/>
            <a:ext cx="1963738" cy="3429000"/>
            <a:chOff x="2248694" y="3068960"/>
            <a:chExt cx="1963266" cy="3429772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3068960"/>
              <a:ext cx="1944216" cy="3429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890" y="3212976"/>
              <a:ext cx="288032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716" y="3212976"/>
              <a:ext cx="288032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209" y="3212976"/>
              <a:ext cx="288032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694" y="3212976"/>
              <a:ext cx="288032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Shape 227"/>
            <p:cNvCxnSpPr/>
            <p:nvPr/>
          </p:nvCxnSpPr>
          <p:spPr>
            <a:xfrm rot="16200000" flipH="1">
              <a:off x="2327164" y="3704947"/>
              <a:ext cx="395377" cy="215848"/>
            </a:xfrm>
            <a:prstGeom prst="bentConnector2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hape 228"/>
            <p:cNvCxnSpPr/>
            <p:nvPr/>
          </p:nvCxnSpPr>
          <p:spPr>
            <a:xfrm rot="5400000">
              <a:off x="3022322" y="3690658"/>
              <a:ext cx="396964" cy="217436"/>
            </a:xfrm>
            <a:prstGeom prst="bentConnector2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2770856" y="3572311"/>
              <a:ext cx="0" cy="28899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3040667" y="3572311"/>
              <a:ext cx="0" cy="28899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53" descr="체크 무늬"/>
            <p:cNvSpPr>
              <a:spLocks noChangeArrowheads="1"/>
            </p:cNvSpPr>
            <p:nvPr/>
          </p:nvSpPr>
          <p:spPr bwMode="auto">
            <a:xfrm>
              <a:off x="3554364" y="4581128"/>
              <a:ext cx="540000" cy="795185"/>
            </a:xfrm>
            <a:prstGeom prst="rect">
              <a:avLst/>
            </a:prstGeom>
            <a:pattFill prst="openDmnd">
              <a:fgClr>
                <a:srgbClr val="0000FF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eaLnBrk="1" hangingPunct="1"/>
              <a:endParaRPr lang="ko-KR" altLang="en-US" sz="12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50259" y="6112883"/>
              <a:ext cx="1404599" cy="287402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2" name="아래쪽 화살표 21"/>
          <p:cNvSpPr/>
          <p:nvPr/>
        </p:nvSpPr>
        <p:spPr bwMode="auto">
          <a:xfrm>
            <a:off x="1548508" y="3947071"/>
            <a:ext cx="142875" cy="28892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아래쪽 화살표 22"/>
          <p:cNvSpPr/>
          <p:nvPr/>
        </p:nvSpPr>
        <p:spPr bwMode="auto">
          <a:xfrm>
            <a:off x="1548508" y="4378871"/>
            <a:ext cx="142875" cy="28892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굽은 화살표 23"/>
          <p:cNvSpPr/>
          <p:nvPr/>
        </p:nvSpPr>
        <p:spPr bwMode="auto">
          <a:xfrm rot="10800000" flipH="1">
            <a:off x="1577083" y="4907509"/>
            <a:ext cx="358775" cy="288925"/>
          </a:xfrm>
          <a:prstGeom prst="ben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아래쪽 화살표 24"/>
          <p:cNvSpPr/>
          <p:nvPr/>
        </p:nvSpPr>
        <p:spPr bwMode="auto">
          <a:xfrm flipV="1">
            <a:off x="2483545" y="4810671"/>
            <a:ext cx="144463" cy="288925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아래쪽 화살표 25"/>
          <p:cNvSpPr/>
          <p:nvPr/>
        </p:nvSpPr>
        <p:spPr bwMode="auto">
          <a:xfrm flipV="1">
            <a:off x="2483545" y="4235996"/>
            <a:ext cx="144463" cy="287338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아래쪽 화살표 26"/>
          <p:cNvSpPr/>
          <p:nvPr/>
        </p:nvSpPr>
        <p:spPr bwMode="auto">
          <a:xfrm flipV="1">
            <a:off x="2483545" y="3299371"/>
            <a:ext cx="144463" cy="288925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37"/>
          <p:cNvSpPr txBox="1">
            <a:spLocks noChangeArrowheads="1"/>
          </p:cNvSpPr>
          <p:nvPr/>
        </p:nvSpPr>
        <p:spPr bwMode="auto">
          <a:xfrm>
            <a:off x="2993133" y="3151734"/>
            <a:ext cx="7159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Calibri" pitchFamily="34" charset="0"/>
              </a:rPr>
              <a:t>Exhaust</a:t>
            </a:r>
            <a:endParaRPr lang="ko-KR" altLang="en-US">
              <a:latin typeface="Calibri" pitchFamily="34" charset="0"/>
            </a:endParaRPr>
          </a:p>
        </p:txBody>
      </p:sp>
      <p:sp>
        <p:nvSpPr>
          <p:cNvPr id="29" name="TextBox 38"/>
          <p:cNvSpPr txBox="1">
            <a:spLocks noChangeArrowheads="1"/>
          </p:cNvSpPr>
          <p:nvPr/>
        </p:nvSpPr>
        <p:spPr bwMode="auto">
          <a:xfrm>
            <a:off x="395983" y="3370809"/>
            <a:ext cx="492125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Calibri" pitchFamily="34" charset="0"/>
              </a:rPr>
              <a:t>Inlet</a:t>
            </a:r>
            <a:endParaRPr lang="ko-KR" altLang="en-US">
              <a:latin typeface="Calibri" pitchFamily="34" charset="0"/>
            </a:endParaRPr>
          </a:p>
        </p:txBody>
      </p:sp>
      <p:sp>
        <p:nvSpPr>
          <p:cNvPr id="30" name="TextBox 39"/>
          <p:cNvSpPr txBox="1">
            <a:spLocks noChangeArrowheads="1"/>
          </p:cNvSpPr>
          <p:nvPr/>
        </p:nvSpPr>
        <p:spPr bwMode="auto">
          <a:xfrm>
            <a:off x="251520" y="4162971"/>
            <a:ext cx="7064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Calibri" pitchFamily="34" charset="0"/>
              </a:rPr>
              <a:t>Reactor</a:t>
            </a:r>
            <a:endParaRPr lang="ko-KR" altLang="en-US">
              <a:latin typeface="Calibri" pitchFamily="34" charset="0"/>
            </a:endParaRPr>
          </a:p>
        </p:txBody>
      </p:sp>
      <p:sp>
        <p:nvSpPr>
          <p:cNvPr id="31" name="TextBox 40"/>
          <p:cNvSpPr txBox="1">
            <a:spLocks noChangeArrowheads="1"/>
          </p:cNvSpPr>
          <p:nvPr/>
        </p:nvSpPr>
        <p:spPr bwMode="auto">
          <a:xfrm>
            <a:off x="251520" y="4810671"/>
            <a:ext cx="85725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Calibri" pitchFamily="34" charset="0"/>
              </a:rPr>
              <a:t>Quencher</a:t>
            </a:r>
            <a:endParaRPr lang="ko-KR" altLang="en-US">
              <a:latin typeface="Calibri" pitchFamily="34" charset="0"/>
            </a:endParaRPr>
          </a:p>
        </p:txBody>
      </p:sp>
      <p:sp>
        <p:nvSpPr>
          <p:cNvPr id="32" name="TextBox 41"/>
          <p:cNvSpPr txBox="1">
            <a:spLocks noChangeArrowheads="1"/>
          </p:cNvSpPr>
          <p:nvPr/>
        </p:nvSpPr>
        <p:spPr bwMode="auto">
          <a:xfrm>
            <a:off x="251520" y="5459959"/>
            <a:ext cx="8032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Calibri" pitchFamily="34" charset="0"/>
              </a:rPr>
              <a:t>Wet tank</a:t>
            </a:r>
            <a:endParaRPr lang="ko-KR" altLang="en-US">
              <a:latin typeface="Calibri" pitchFamily="34" charset="0"/>
            </a:endParaRPr>
          </a:p>
        </p:txBody>
      </p:sp>
      <p:sp>
        <p:nvSpPr>
          <p:cNvPr id="33" name="TextBox 42"/>
          <p:cNvSpPr txBox="1">
            <a:spLocks noChangeArrowheads="1"/>
          </p:cNvSpPr>
          <p:nvPr/>
        </p:nvSpPr>
        <p:spPr bwMode="auto">
          <a:xfrm>
            <a:off x="2916933" y="4523334"/>
            <a:ext cx="11033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Calibri" pitchFamily="34" charset="0"/>
              </a:rPr>
              <a:t>Wet scrubber</a:t>
            </a:r>
            <a:endParaRPr lang="ko-KR" altLang="en-US">
              <a:latin typeface="Calibri" pitchFamily="34" charset="0"/>
            </a:endParaRPr>
          </a:p>
        </p:txBody>
      </p:sp>
      <p:cxnSp>
        <p:nvCxnSpPr>
          <p:cNvPr id="34" name="Shape 245"/>
          <p:cNvCxnSpPr>
            <a:stCxn id="29" idx="3"/>
          </p:cNvCxnSpPr>
          <p:nvPr/>
        </p:nvCxnSpPr>
        <p:spPr bwMode="auto">
          <a:xfrm flipV="1">
            <a:off x="886520" y="3299371"/>
            <a:ext cx="157163" cy="219075"/>
          </a:xfrm>
          <a:prstGeom prst="curved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30" idx="3"/>
          </p:cNvCxnSpPr>
          <p:nvPr/>
        </p:nvCxnSpPr>
        <p:spPr bwMode="auto">
          <a:xfrm flipV="1">
            <a:off x="957958" y="4307434"/>
            <a:ext cx="301625" cy="158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35"/>
          <p:cNvCxnSpPr>
            <a:stCxn id="31" idx="3"/>
          </p:cNvCxnSpPr>
          <p:nvPr/>
        </p:nvCxnSpPr>
        <p:spPr bwMode="auto">
          <a:xfrm>
            <a:off x="1107183" y="4958309"/>
            <a:ext cx="296862" cy="14128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hape 248"/>
          <p:cNvCxnSpPr>
            <a:stCxn id="32" idx="2"/>
          </p:cNvCxnSpPr>
          <p:nvPr/>
        </p:nvCxnSpPr>
        <p:spPr bwMode="auto">
          <a:xfrm rot="16200000" flipH="1">
            <a:off x="778571" y="5626646"/>
            <a:ext cx="139700" cy="390525"/>
          </a:xfrm>
          <a:prstGeom prst="curved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hape 249"/>
          <p:cNvCxnSpPr>
            <a:stCxn id="28" idx="2"/>
          </p:cNvCxnSpPr>
          <p:nvPr/>
        </p:nvCxnSpPr>
        <p:spPr bwMode="auto">
          <a:xfrm rot="5400000">
            <a:off x="2989164" y="3227140"/>
            <a:ext cx="144462" cy="577850"/>
          </a:xfrm>
          <a:prstGeom prst="curved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hape 250"/>
          <p:cNvCxnSpPr>
            <a:stCxn id="33" idx="2"/>
          </p:cNvCxnSpPr>
          <p:nvPr/>
        </p:nvCxnSpPr>
        <p:spPr bwMode="auto">
          <a:xfrm rot="5400000">
            <a:off x="3193952" y="4609852"/>
            <a:ext cx="68262" cy="479425"/>
          </a:xfrm>
          <a:prstGeom prst="curved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Group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398242"/>
              </p:ext>
            </p:extLst>
          </p:nvPr>
        </p:nvGraphicFramePr>
        <p:xfrm>
          <a:off x="4861620" y="1184821"/>
          <a:ext cx="3886200" cy="1368426"/>
        </p:xfrm>
        <a:graphic>
          <a:graphicData uri="http://schemas.openxmlformats.org/drawingml/2006/table">
            <a:tbl>
              <a:tblPr/>
              <a:tblGrid>
                <a:gridCol w="1343860"/>
                <a:gridCol w="2542340"/>
              </a:tblGrid>
              <a:tr h="311702"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</a:rPr>
                        <a:t>Principle</a:t>
                      </a:r>
                    </a:p>
                  </a:txBody>
                  <a:tcPr marL="0" marR="0" marT="72014" marB="72014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   Burn &amp; Wet Type (Dual Type)</a:t>
                      </a:r>
                    </a:p>
                  </a:txBody>
                  <a:tcPr marL="0" marR="0" marT="72014" marB="72014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9132"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Capacity</a:t>
                      </a:r>
                    </a:p>
                  </a:txBody>
                  <a:tcPr marL="91421" marR="91421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500 </a:t>
                      </a:r>
                      <a:r>
                        <a:rPr kumimoji="1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slm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 x2 Chamber( 4 Port x2 Burner)</a:t>
                      </a:r>
                    </a:p>
                  </a:txBody>
                  <a:tcPr marL="91421" marR="91421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9132"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Dimension</a:t>
                      </a:r>
                    </a:p>
                  </a:txBody>
                  <a:tcPr marL="91421" marR="91421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1400(W) * 1000(D) * 1839(H)mm</a:t>
                      </a:r>
                    </a:p>
                  </a:txBody>
                  <a:tcPr marL="91421" marR="91421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9132"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Application</a:t>
                      </a:r>
                    </a:p>
                  </a:txBody>
                  <a:tcPr marL="91421" marR="91421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Metal, DIFF, CVD, etc.</a:t>
                      </a:r>
                    </a:p>
                  </a:txBody>
                  <a:tcPr marL="91421" marR="91421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328"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Weight</a:t>
                      </a:r>
                    </a:p>
                  </a:txBody>
                  <a:tcPr marL="91421" marR="91421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굴림" pitchFamily="50" charset="-127"/>
                        </a:rPr>
                        <a:t>1050 Kg</a:t>
                      </a:r>
                    </a:p>
                  </a:txBody>
                  <a:tcPr marL="91421" marR="91421" marT="45729" marB="45729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1" name="Picture 5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20" y="2608809"/>
            <a:ext cx="2736850" cy="33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2"/>
          <p:cNvSpPr txBox="1">
            <a:spLocks noChangeArrowheads="1"/>
          </p:cNvSpPr>
          <p:nvPr/>
        </p:nvSpPr>
        <p:spPr bwMode="auto">
          <a:xfrm>
            <a:off x="4393308" y="5993359"/>
            <a:ext cx="755650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Calibri" pitchFamily="34" charset="0"/>
              </a:rPr>
              <a:t>&lt;Single&gt;</a:t>
            </a:r>
            <a:endParaRPr lang="ko-KR" altLang="en-US">
              <a:latin typeface="Calibri" pitchFamily="34" charset="0"/>
            </a:endParaRPr>
          </a:p>
        </p:txBody>
      </p:sp>
      <p:sp>
        <p:nvSpPr>
          <p:cNvPr id="43" name="TextBox 43"/>
          <p:cNvSpPr txBox="1">
            <a:spLocks noChangeArrowheads="1"/>
          </p:cNvSpPr>
          <p:nvPr/>
        </p:nvSpPr>
        <p:spPr bwMode="auto">
          <a:xfrm>
            <a:off x="7380983" y="5834609"/>
            <a:ext cx="6715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Calibri" pitchFamily="34" charset="0"/>
              </a:rPr>
              <a:t>&lt;DUO&gt;</a:t>
            </a:r>
            <a:endParaRPr lang="ko-KR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8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 Dragon System</a:t>
            </a:r>
            <a:endParaRPr lang="ko-KR" altLang="en-US" dirty="0"/>
          </a:p>
        </p:txBody>
      </p:sp>
      <p:sp>
        <p:nvSpPr>
          <p:cNvPr id="63" name="내용 개체 틀 2"/>
          <p:cNvSpPr txBox="1">
            <a:spLocks/>
          </p:cNvSpPr>
          <p:nvPr/>
        </p:nvSpPr>
        <p:spPr bwMode="auto">
          <a:xfrm>
            <a:off x="230188" y="779611"/>
            <a:ext cx="866298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/>
              <a:t>Burner Configuration 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458368"/>
              </p:ext>
            </p:extLst>
          </p:nvPr>
        </p:nvGraphicFramePr>
        <p:xfrm>
          <a:off x="1475656" y="4940923"/>
          <a:ext cx="5783580" cy="165643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451009"/>
                <a:gridCol w="1446371"/>
                <a:gridCol w="3886200"/>
              </a:tblGrid>
              <a:tr h="224994"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No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Name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>
                          <a:effectLst/>
                        </a:rPr>
                        <a:t>Remark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04491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a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Fuel Gas Supply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為了</a:t>
                      </a:r>
                      <a:r>
                        <a:rPr lang="en-US" sz="1000" kern="1400" dirty="0" smtClean="0">
                          <a:effectLst/>
                        </a:rPr>
                        <a:t>Burning</a:t>
                      </a:r>
                      <a:r>
                        <a:rPr lang="zh-CN" altLang="en-US" sz="1000" kern="1400" dirty="0" smtClean="0">
                          <a:effectLst/>
                        </a:rPr>
                        <a:t>供應</a:t>
                      </a:r>
                      <a:r>
                        <a:rPr lang="en-US" sz="1000" kern="1400" dirty="0" smtClean="0">
                          <a:effectLst/>
                        </a:rPr>
                        <a:t> </a:t>
                      </a:r>
                      <a:r>
                        <a:rPr lang="en-US" sz="1000" kern="1400" dirty="0">
                          <a:effectLst/>
                        </a:rPr>
                        <a:t>LNG 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04491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b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O2 Gas Supply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為了</a:t>
                      </a:r>
                      <a:r>
                        <a:rPr lang="en-US" sz="1000" kern="1400" dirty="0" smtClean="0">
                          <a:effectLst/>
                        </a:rPr>
                        <a:t>Burning</a:t>
                      </a:r>
                      <a:r>
                        <a:rPr lang="zh-CN" altLang="en-US" sz="1000" kern="1400" dirty="0" smtClean="0">
                          <a:effectLst/>
                        </a:rPr>
                        <a:t>供應 </a:t>
                      </a:r>
                      <a:r>
                        <a:rPr lang="en-US" sz="1000" kern="1400" dirty="0" smtClean="0">
                          <a:effectLst/>
                        </a:rPr>
                        <a:t>O2 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04491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b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PCW-S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供應冷卻水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04491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c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PCW-R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回收冷卻水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04491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d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Bypass N2 Purge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為了防止不使用的</a:t>
                      </a:r>
                      <a:r>
                        <a:rPr lang="en-US" sz="1000" kern="1400" dirty="0" smtClean="0">
                          <a:effectLst/>
                        </a:rPr>
                        <a:t> Ports</a:t>
                      </a:r>
                      <a:r>
                        <a:rPr lang="zh-CN" altLang="en-US" sz="1000" kern="1400" dirty="0" smtClean="0">
                          <a:effectLst/>
                        </a:rPr>
                        <a:t>堵塞</a:t>
                      </a:r>
                      <a:r>
                        <a:rPr lang="ko-KR" sz="1000" kern="1400" dirty="0" smtClean="0">
                          <a:effectLst/>
                        </a:rPr>
                        <a:t> </a:t>
                      </a:r>
                      <a:r>
                        <a:rPr lang="zh-CN" altLang="en-US" sz="1000" kern="1400" dirty="0" smtClean="0">
                          <a:effectLst/>
                        </a:rPr>
                        <a:t>而</a:t>
                      </a:r>
                      <a:r>
                        <a:rPr lang="en-US" sz="1000" kern="1400" dirty="0" smtClean="0">
                          <a:effectLst/>
                        </a:rPr>
                        <a:t>N2 </a:t>
                      </a:r>
                      <a:r>
                        <a:rPr lang="en-US" sz="1000" kern="1400" dirty="0">
                          <a:effectLst/>
                        </a:rPr>
                        <a:t>Purge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04491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e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2</a:t>
                      </a:r>
                      <a:r>
                        <a:rPr lang="en-US" sz="1000" kern="1400" baseline="30000">
                          <a:effectLst/>
                        </a:rPr>
                        <a:t>nd</a:t>
                      </a:r>
                      <a:r>
                        <a:rPr lang="en-US" sz="1000" kern="1400">
                          <a:effectLst/>
                        </a:rPr>
                        <a:t> CDA Supply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降低表面溫度供應</a:t>
                      </a:r>
                      <a:r>
                        <a:rPr lang="en-US" sz="1000" kern="1400" dirty="0" smtClean="0">
                          <a:effectLst/>
                        </a:rPr>
                        <a:t>, </a:t>
                      </a:r>
                      <a:r>
                        <a:rPr lang="en-US" sz="1000" kern="1400" dirty="0">
                          <a:effectLst/>
                        </a:rPr>
                        <a:t>2</a:t>
                      </a:r>
                      <a:r>
                        <a:rPr lang="en-US" sz="1000" kern="1400" baseline="30000" dirty="0">
                          <a:effectLst/>
                        </a:rPr>
                        <a:t>nd</a:t>
                      </a:r>
                      <a:r>
                        <a:rPr lang="en-US" sz="1000" kern="1400" dirty="0">
                          <a:effectLst/>
                        </a:rPr>
                        <a:t> </a:t>
                      </a:r>
                      <a:r>
                        <a:rPr lang="en-US" sz="1000" kern="1400" dirty="0" smtClean="0">
                          <a:effectLst/>
                        </a:rPr>
                        <a:t>CDA </a:t>
                      </a:r>
                      <a:r>
                        <a:rPr lang="zh-CN" altLang="en-US" sz="1000" kern="1400" dirty="0" smtClean="0">
                          <a:effectLst/>
                        </a:rPr>
                        <a:t>執行</a:t>
                      </a:r>
                      <a:r>
                        <a:rPr lang="en-US" sz="1000" kern="1400" dirty="0" smtClean="0">
                          <a:effectLst/>
                        </a:rPr>
                        <a:t>2</a:t>
                      </a:r>
                      <a:r>
                        <a:rPr lang="zh-CN" altLang="en-US" sz="1000" kern="1400" dirty="0" smtClean="0">
                          <a:effectLst/>
                        </a:rPr>
                        <a:t>次燃燒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04491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f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Sensor N2 Purge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防止</a:t>
                      </a:r>
                      <a:r>
                        <a:rPr lang="en-US" sz="1000" kern="1400" dirty="0" smtClean="0">
                          <a:effectLst/>
                        </a:rPr>
                        <a:t>Sensor</a:t>
                      </a:r>
                      <a:r>
                        <a:rPr lang="zh-CN" altLang="en-US" sz="1000" kern="1400" dirty="0" smtClean="0">
                          <a:effectLst/>
                        </a:rPr>
                        <a:t>過熱及供應非活性</a:t>
                      </a:r>
                      <a:r>
                        <a:rPr lang="en-US" altLang="zh-CN" sz="1000" kern="1400" dirty="0" smtClean="0">
                          <a:effectLst/>
                        </a:rPr>
                        <a:t>GAS</a:t>
                      </a:r>
                      <a:r>
                        <a:rPr lang="zh-CN" altLang="en-US" sz="1000" kern="1400" dirty="0" smtClean="0">
                          <a:effectLst/>
                        </a:rPr>
                        <a:t>執行</a:t>
                      </a:r>
                      <a:r>
                        <a:rPr lang="en-US" altLang="zh-CN" sz="1000" kern="1400" dirty="0" smtClean="0">
                          <a:effectLst/>
                        </a:rPr>
                        <a:t>Purge.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6143987" y="3355817"/>
            <a:ext cx="552450" cy="473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맑은 고딕" pitchFamily="50" charset="-127"/>
                <a:cs typeface="Calibri" pitchFamily="34" charset="0"/>
              </a:rPr>
              <a:t>ⓔ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83568" y="1242344"/>
            <a:ext cx="4086225" cy="3698578"/>
            <a:chOff x="1841500" y="3762375"/>
            <a:chExt cx="4886325" cy="4422775"/>
          </a:xfrm>
        </p:grpSpPr>
        <p:pic>
          <p:nvPicPr>
            <p:cNvPr id="17423" name="그림 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762375"/>
              <a:ext cx="3743325" cy="4422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 Box 14"/>
            <p:cNvSpPr txBox="1">
              <a:spLocks noChangeArrowheads="1"/>
            </p:cNvSpPr>
            <p:nvPr/>
          </p:nvSpPr>
          <p:spPr bwMode="auto">
            <a:xfrm>
              <a:off x="5927725" y="4056063"/>
              <a:ext cx="552450" cy="473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맑은 고딕" pitchFamily="50" charset="-127"/>
                  <a:cs typeface="Calibri" pitchFamily="34" charset="0"/>
                </a:rPr>
                <a:t>ⓕ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6" name="텍스트 상자 2"/>
            <p:cNvSpPr txBox="1">
              <a:spLocks noChangeArrowheads="1"/>
            </p:cNvSpPr>
            <p:nvPr/>
          </p:nvSpPr>
          <p:spPr bwMode="auto">
            <a:xfrm>
              <a:off x="1841500" y="5437188"/>
              <a:ext cx="552450" cy="473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맑은 고딕" pitchFamily="50" charset="-127"/>
                  <a:cs typeface="Calibri" pitchFamily="34" charset="0"/>
                </a:rPr>
                <a:t>ⓓ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7" name="Text Box 11"/>
            <p:cNvSpPr txBox="1">
              <a:spLocks noChangeArrowheads="1"/>
            </p:cNvSpPr>
            <p:nvPr/>
          </p:nvSpPr>
          <p:spPr bwMode="auto">
            <a:xfrm>
              <a:off x="5927725" y="5427663"/>
              <a:ext cx="552450" cy="473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맑은 고딕" pitchFamily="50" charset="-127"/>
                  <a:cs typeface="Calibri" pitchFamily="34" charset="0"/>
                </a:rPr>
                <a:t>ⓒ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2451100" y="5032375"/>
              <a:ext cx="552450" cy="473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맑은 고딕" pitchFamily="50" charset="-127"/>
                  <a:cs typeface="Calibri" pitchFamily="34" charset="0"/>
                </a:rPr>
                <a:t>ⓑ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6175375" y="5076825"/>
              <a:ext cx="552450" cy="473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맑은 고딕" pitchFamily="50" charset="-127"/>
                  <a:cs typeface="Calibri" pitchFamily="34" charset="0"/>
                </a:rPr>
                <a:t>ⓐ</a:t>
              </a: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10" name="AutoShape 8"/>
            <p:cNvSpPr>
              <a:spLocks noChangeShapeType="1"/>
            </p:cNvSpPr>
            <p:nvPr/>
          </p:nvSpPr>
          <p:spPr bwMode="auto">
            <a:xfrm rot="10800000" flipV="1">
              <a:off x="5384800" y="5280025"/>
              <a:ext cx="866775" cy="295275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AutoShape 7"/>
            <p:cNvSpPr>
              <a:spLocks noChangeShapeType="1"/>
            </p:cNvSpPr>
            <p:nvPr/>
          </p:nvSpPr>
          <p:spPr bwMode="auto">
            <a:xfrm rot="10800000">
              <a:off x="6175375" y="6184900"/>
              <a:ext cx="438150" cy="238125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AutoShape 6"/>
            <p:cNvSpPr>
              <a:spLocks noChangeShapeType="1"/>
            </p:cNvSpPr>
            <p:nvPr/>
          </p:nvSpPr>
          <p:spPr bwMode="auto">
            <a:xfrm rot="10800000" flipV="1">
              <a:off x="4851400" y="4254500"/>
              <a:ext cx="1162050" cy="266700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AutoShape 5"/>
            <p:cNvSpPr>
              <a:spLocks noChangeShapeType="1"/>
            </p:cNvSpPr>
            <p:nvPr/>
          </p:nvSpPr>
          <p:spPr bwMode="auto">
            <a:xfrm>
              <a:off x="2698750" y="5260975"/>
              <a:ext cx="876300" cy="381000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AutoShape 4"/>
            <p:cNvSpPr>
              <a:spLocks noChangeShapeType="1"/>
            </p:cNvSpPr>
            <p:nvPr/>
          </p:nvSpPr>
          <p:spPr bwMode="auto">
            <a:xfrm rot="10800000" flipV="1">
              <a:off x="5146675" y="5641975"/>
              <a:ext cx="866775" cy="295275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AutoShape 3"/>
            <p:cNvSpPr>
              <a:spLocks noChangeShapeType="1"/>
            </p:cNvSpPr>
            <p:nvPr/>
          </p:nvSpPr>
          <p:spPr bwMode="auto">
            <a:xfrm flipH="1" flipV="1">
              <a:off x="4708525" y="3954463"/>
              <a:ext cx="1304925" cy="306387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AutoShape 2"/>
            <p:cNvSpPr>
              <a:spLocks noChangeShapeType="1"/>
            </p:cNvSpPr>
            <p:nvPr/>
          </p:nvSpPr>
          <p:spPr bwMode="auto">
            <a:xfrm flipH="1">
              <a:off x="3575050" y="4260850"/>
              <a:ext cx="2438400" cy="2028825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AutoShape 1"/>
            <p:cNvSpPr>
              <a:spLocks noChangeShapeType="1"/>
            </p:cNvSpPr>
            <p:nvPr/>
          </p:nvSpPr>
          <p:spPr bwMode="auto">
            <a:xfrm>
              <a:off x="2108200" y="5641975"/>
              <a:ext cx="466725" cy="169863"/>
            </a:xfrm>
            <a:prstGeom prst="straightConnector1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679575" y="30353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833688" y="349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2849563" y="349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/>
            </a:r>
            <a:br>
              <a:rPr kumimoji="1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Calibri" pitchFamily="34" charset="0"/>
              </a:rPr>
            </a:b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652120" y="980728"/>
            <a:ext cx="3148028" cy="3812563"/>
            <a:chOff x="5291138" y="1251099"/>
            <a:chExt cx="3305175" cy="4459287"/>
          </a:xfrm>
        </p:grpSpPr>
        <p:pic>
          <p:nvPicPr>
            <p:cNvPr id="25" name="Picture 16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138" y="1527324"/>
              <a:ext cx="2387600" cy="4183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6732588" y="1251099"/>
              <a:ext cx="1335087" cy="293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ko-KR" sz="1300" dirty="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Waste gas nozzle</a:t>
              </a:r>
              <a:endParaRPr kumimoji="1" lang="ko-KR" altLang="en-US" sz="1300" dirty="0" smtClean="0">
                <a:solidFill>
                  <a:prstClr val="black"/>
                </a:solidFill>
                <a:latin typeface="Calibri" pitchFamily="34" charset="0"/>
                <a:ea typeface="HY견고딕" pitchFamily="18" charset="-127"/>
              </a:endParaRPr>
            </a:p>
          </p:txBody>
        </p:sp>
        <p:cxnSp>
          <p:nvCxnSpPr>
            <p:cNvPr id="27" name="Shape 16"/>
            <p:cNvCxnSpPr/>
            <p:nvPr/>
          </p:nvCxnSpPr>
          <p:spPr bwMode="auto">
            <a:xfrm rot="5400000">
              <a:off x="6707982" y="1593205"/>
              <a:ext cx="355600" cy="452437"/>
            </a:xfrm>
            <a:prstGeom prst="curvedConnector2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oval"/>
              <a:tailEnd type="arrow"/>
            </a:ln>
            <a:effectLst/>
          </p:spPr>
        </p:cxnSp>
        <p:sp>
          <p:nvSpPr>
            <p:cNvPr id="28" name="TextBox 18"/>
            <p:cNvSpPr txBox="1">
              <a:spLocks noChangeArrowheads="1"/>
            </p:cNvSpPr>
            <p:nvPr/>
          </p:nvSpPr>
          <p:spPr bwMode="auto">
            <a:xfrm>
              <a:off x="7524750" y="2313136"/>
              <a:ext cx="650875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ko-KR" sz="1300" dirty="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Burner</a:t>
              </a:r>
              <a:endParaRPr kumimoji="1" lang="ko-KR" altLang="en-US" sz="1300" dirty="0" smtClean="0">
                <a:solidFill>
                  <a:prstClr val="black"/>
                </a:solidFill>
                <a:latin typeface="Calibri" pitchFamily="34" charset="0"/>
                <a:ea typeface="HY견고딕" pitchFamily="18" charset="-127"/>
              </a:endParaRPr>
            </a:p>
          </p:txBody>
        </p:sp>
        <p:cxnSp>
          <p:nvCxnSpPr>
            <p:cNvPr id="29" name="Shape 38"/>
            <p:cNvCxnSpPr/>
            <p:nvPr/>
          </p:nvCxnSpPr>
          <p:spPr bwMode="auto">
            <a:xfrm rot="10800000" flipV="1">
              <a:off x="6732588" y="2463949"/>
              <a:ext cx="720725" cy="141287"/>
            </a:xfrm>
            <a:prstGeom prst="curvedConnector3">
              <a:avLst>
                <a:gd name="adj1" fmla="val 52646"/>
              </a:avLst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oval"/>
              <a:tailEnd type="arrow"/>
            </a:ln>
            <a:effectLst/>
          </p:spPr>
        </p:cxnSp>
        <p:sp>
          <p:nvSpPr>
            <p:cNvPr id="30" name="TextBox 42"/>
            <p:cNvSpPr txBox="1">
              <a:spLocks noChangeArrowheads="1"/>
            </p:cNvSpPr>
            <p:nvPr/>
          </p:nvSpPr>
          <p:spPr bwMode="auto">
            <a:xfrm>
              <a:off x="7740650" y="3830786"/>
              <a:ext cx="704850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ko-KR" sz="130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Reactor</a:t>
              </a:r>
              <a:endParaRPr kumimoji="1" lang="ko-KR" altLang="en-US" sz="1300" smtClean="0">
                <a:solidFill>
                  <a:prstClr val="black"/>
                </a:solidFill>
                <a:latin typeface="Calibri" pitchFamily="34" charset="0"/>
                <a:ea typeface="HY견고딕" pitchFamily="18" charset="-127"/>
              </a:endParaRPr>
            </a:p>
          </p:txBody>
        </p:sp>
        <p:cxnSp>
          <p:nvCxnSpPr>
            <p:cNvPr id="31" name="직선 화살표 연결선 30"/>
            <p:cNvCxnSpPr>
              <a:stCxn id="30" idx="1"/>
            </p:cNvCxnSpPr>
            <p:nvPr/>
          </p:nvCxnSpPr>
          <p:spPr bwMode="auto">
            <a:xfrm flipH="1" flipV="1">
              <a:off x="6732588" y="3975249"/>
              <a:ext cx="1008062" cy="158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oval"/>
              <a:tailEnd type="arrow"/>
            </a:ln>
            <a:effectLst/>
          </p:spPr>
        </p:cxnSp>
        <p:sp>
          <p:nvSpPr>
            <p:cNvPr id="32" name="TextBox 50"/>
            <p:cNvSpPr txBox="1">
              <a:spLocks noChangeArrowheads="1"/>
            </p:cNvSpPr>
            <p:nvPr/>
          </p:nvSpPr>
          <p:spPr bwMode="auto">
            <a:xfrm>
              <a:off x="7812088" y="4335611"/>
              <a:ext cx="784225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ko-KR" sz="130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Lining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ko-KR" sz="130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(Inconel)</a:t>
              </a:r>
              <a:endParaRPr kumimoji="1" lang="ko-KR" altLang="en-US" sz="1300" smtClean="0">
                <a:solidFill>
                  <a:prstClr val="black"/>
                </a:solidFill>
                <a:latin typeface="Calibri" pitchFamily="34" charset="0"/>
                <a:ea typeface="HY견고딕" pitchFamily="18" charset="-127"/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 bwMode="auto">
            <a:xfrm flipH="1">
              <a:off x="7129463" y="4478486"/>
              <a:ext cx="720725" cy="7302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oval"/>
              <a:tailEnd type="arrow"/>
            </a:ln>
            <a:effectLst/>
          </p:spPr>
        </p:cxnSp>
        <p:cxnSp>
          <p:nvCxnSpPr>
            <p:cNvPr id="34" name="Shape 38"/>
            <p:cNvCxnSpPr/>
            <p:nvPr/>
          </p:nvCxnSpPr>
          <p:spPr bwMode="auto">
            <a:xfrm rot="10800000" flipV="1">
              <a:off x="7083425" y="3364061"/>
              <a:ext cx="720725" cy="141288"/>
            </a:xfrm>
            <a:prstGeom prst="curvedConnector3">
              <a:avLst>
                <a:gd name="adj1" fmla="val 52646"/>
              </a:avLst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oval"/>
              <a:tailEnd type="arrow"/>
            </a:ln>
            <a:effectLst/>
          </p:spPr>
        </p:cxnSp>
        <p:sp>
          <p:nvSpPr>
            <p:cNvPr id="35" name="TextBox 18"/>
            <p:cNvSpPr txBox="1">
              <a:spLocks noChangeArrowheads="1"/>
            </p:cNvSpPr>
            <p:nvPr/>
          </p:nvSpPr>
          <p:spPr bwMode="auto">
            <a:xfrm>
              <a:off x="7885113" y="3197374"/>
              <a:ext cx="708025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ko-KR" sz="130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2</a:t>
              </a:r>
              <a:r>
                <a:rPr kumimoji="1" lang="en-US" altLang="ko-KR" sz="1300" baseline="3000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nd</a:t>
              </a:r>
              <a:r>
                <a:rPr kumimoji="1" lang="en-US" altLang="ko-KR" sz="130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 CDA</a:t>
              </a:r>
              <a:endParaRPr kumimoji="1" lang="ko-KR" altLang="en-US" sz="1300" smtClean="0">
                <a:solidFill>
                  <a:prstClr val="black"/>
                </a:solidFill>
                <a:latin typeface="Calibri" pitchFamily="34" charset="0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13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en-US" altLang="ko-KR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71600" y="1131606"/>
            <a:ext cx="6410325" cy="1754326"/>
          </a:xfrm>
          <a:prstGeom prst="rect">
            <a:avLst/>
          </a:prstGeom>
          <a:solidFill>
            <a:srgbClr val="BBB8D4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lIns="360000">
            <a:spAutoFit/>
          </a:bodyPr>
          <a:lstStyle/>
          <a:p>
            <a:pPr marL="457200" marR="0" lvl="0" indent="-457200" defTabSz="91440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■ Scrubber </a:t>
            </a:r>
            <a:r>
              <a:rPr kumimoji="1" lang="zh-CN" altLang="en-US" sz="2400" b="1" kern="0" noProof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概念及原理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  <a:p>
            <a:pPr marL="457200" marR="0" lvl="0" indent="-457200" defTabSz="914400" eaLnBrk="1" fontAlgn="base" latinLnBrk="0" hangingPunct="1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■ Burn wet Scrubber </a:t>
            </a:r>
            <a:r>
              <a:rPr kumimoji="1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주요 구성 및 특징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971600" y="1859627"/>
            <a:ext cx="6410325" cy="3585597"/>
          </a:xfrm>
          <a:prstGeom prst="rect">
            <a:avLst/>
          </a:prstGeom>
          <a:solidFill>
            <a:srgbClr val="BBB8D4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lIns="360000">
            <a:spAutoFit/>
          </a:bodyPr>
          <a:lstStyle/>
          <a:p>
            <a:pPr marL="457200" marR="0" lvl="0" indent="-457200" defTabSz="91440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 1. </a:t>
            </a:r>
            <a:r>
              <a:rPr kumimoji="1" lang="zh-CN" altLang="en-US" kern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半導體製造</a:t>
            </a:r>
            <a:r>
              <a:rPr kumimoji="1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</a:t>
            </a: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FLOW </a:t>
            </a:r>
          </a:p>
          <a:p>
            <a:pPr marL="457200" marR="0" lvl="0" indent="-457200" defTabSz="91440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 </a:t>
            </a: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2. </a:t>
            </a:r>
            <a:r>
              <a:rPr kumimoji="1" lang="zh-CN" altLang="en-US" kern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半導體使用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GAS</a:t>
            </a:r>
            <a:r>
              <a:rPr kumimoji="1" lang="zh-CN" altLang="en-US" kern="0" noProof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的理解</a:t>
            </a:r>
            <a:endParaRPr kumimoji="1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  <a:p>
            <a:pPr marL="457200" marR="0" lvl="0" indent="-457200" defTabSz="91440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 3. SCRUBBER </a:t>
            </a:r>
            <a:r>
              <a:rPr kumimoji="1" lang="zh-CN" altLang="en-US" kern="0" noProof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概念</a:t>
            </a:r>
            <a:endParaRPr kumimoji="1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  <a:p>
            <a:pPr marL="457200" marR="0" lvl="0" indent="-457200" defTabSz="91440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 4. POU 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Scrubber</a:t>
            </a:r>
            <a:r>
              <a:rPr kumimoji="1" lang="zh-CN" altLang="en-US" kern="0" noProof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安裝目的</a:t>
            </a:r>
            <a:endParaRPr kumimoji="1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  <a:p>
            <a:pPr marL="457200" marR="0" lvl="0" indent="-457200" defTabSz="91440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      5. SCRUBBER </a:t>
            </a:r>
            <a:r>
              <a:rPr kumimoji="1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Model</a:t>
            </a:r>
            <a:r>
              <a:rPr kumimoji="1" lang="zh-CN" altLang="en-US" kern="0" noProof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別處理技術</a:t>
            </a:r>
            <a:endParaRPr kumimoji="1" lang="en-US" altLang="ko-KR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  <a:p>
            <a:pPr marL="457200" marR="0" lvl="0" indent="-457200" defTabSz="91440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HY각헤드라인M" panose="02030600000101010101" pitchFamily="18" charset="-127"/>
                <a:ea typeface="HY각헤드라인M" panose="02030600000101010101" pitchFamily="18" charset="-127"/>
              </a:rPr>
              <a:t>■ Scrubber </a:t>
            </a:r>
            <a:r>
              <a:rPr kumimoji="1" lang="zh-CN" altLang="en-US" sz="2400" b="1" kern="0" noProof="0" dirty="0" smtClean="0">
                <a:solidFill>
                  <a:srgbClr val="FFFFFF">
                    <a:lumMod val="65000"/>
                  </a:srgbClr>
                </a:solidFill>
                <a:latin typeface="HY각헤드라인M" panose="02030600000101010101" pitchFamily="18" charset="-127"/>
                <a:ea typeface="HY각헤드라인M" panose="02030600000101010101" pitchFamily="18" charset="-127"/>
              </a:rPr>
              <a:t>主要構成及特徵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HY각헤드라인M" panose="02030600000101010101" pitchFamily="18" charset="-127"/>
              <a:ea typeface="HY각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5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 Dragon System</a:t>
            </a:r>
            <a:endParaRPr lang="ko-KR" altLang="en-US" dirty="0"/>
          </a:p>
        </p:txBody>
      </p:sp>
      <p:sp>
        <p:nvSpPr>
          <p:cNvPr id="63" name="내용 개체 틀 2"/>
          <p:cNvSpPr txBox="1">
            <a:spLocks/>
          </p:cNvSpPr>
          <p:nvPr/>
        </p:nvSpPr>
        <p:spPr bwMode="auto">
          <a:xfrm>
            <a:off x="230188" y="779611"/>
            <a:ext cx="866298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/>
              <a:t>Burner </a:t>
            </a:r>
            <a:r>
              <a:rPr lang="en-US" altLang="ko-KR" dirty="0" smtClean="0"/>
              <a:t>&amp; Quench Configuration 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679575" y="30353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833688" y="349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2849563" y="3307834"/>
            <a:ext cx="2712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23528" y="1535906"/>
            <a:ext cx="3775075" cy="2998787"/>
            <a:chOff x="461963" y="969963"/>
            <a:chExt cx="3775075" cy="2998787"/>
          </a:xfrm>
        </p:grpSpPr>
        <p:pic>
          <p:nvPicPr>
            <p:cNvPr id="18433" name="그림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3" y="969963"/>
              <a:ext cx="2665412" cy="2998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AutoShape 5"/>
            <p:cNvSpPr>
              <a:spLocks noChangeShapeType="1"/>
            </p:cNvSpPr>
            <p:nvPr/>
          </p:nvSpPr>
          <p:spPr bwMode="auto">
            <a:xfrm flipH="1">
              <a:off x="2460625" y="2257425"/>
              <a:ext cx="914400" cy="45720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AutoShape 7"/>
            <p:cNvSpPr>
              <a:spLocks noChangeShapeType="1"/>
            </p:cNvSpPr>
            <p:nvPr/>
          </p:nvSpPr>
          <p:spPr bwMode="auto">
            <a:xfrm flipH="1">
              <a:off x="2333625" y="1470025"/>
              <a:ext cx="914400" cy="45720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AutoShape 4"/>
            <p:cNvSpPr>
              <a:spLocks noChangeShapeType="1"/>
            </p:cNvSpPr>
            <p:nvPr/>
          </p:nvSpPr>
          <p:spPr bwMode="auto">
            <a:xfrm flipH="1">
              <a:off x="2982913" y="2862263"/>
              <a:ext cx="701675" cy="212725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3452813" y="2058988"/>
              <a:ext cx="552450" cy="387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(2)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26" name="Text Box 6"/>
            <p:cNvSpPr txBox="1">
              <a:spLocks noChangeArrowheads="1"/>
            </p:cNvSpPr>
            <p:nvPr/>
          </p:nvSpPr>
          <p:spPr bwMode="auto">
            <a:xfrm>
              <a:off x="3248025" y="1268413"/>
              <a:ext cx="552450" cy="387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(1)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27" name="Text Box 2"/>
            <p:cNvSpPr txBox="1">
              <a:spLocks noChangeArrowheads="1"/>
            </p:cNvSpPr>
            <p:nvPr/>
          </p:nvSpPr>
          <p:spPr bwMode="auto">
            <a:xfrm>
              <a:off x="3684588" y="2686050"/>
              <a:ext cx="552450" cy="387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(3)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/>
            </a:r>
            <a:br>
              <a:rPr kumimoji="1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Calibri" pitchFamily="34" charset="0"/>
              </a:rPr>
            </a:b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210241"/>
              </p:ext>
            </p:extLst>
          </p:nvPr>
        </p:nvGraphicFramePr>
        <p:xfrm>
          <a:off x="626014" y="4920734"/>
          <a:ext cx="3289935" cy="86409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368812"/>
                <a:gridCol w="710495"/>
                <a:gridCol w="2210628"/>
              </a:tblGrid>
              <a:tr h="231872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No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Name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>
                          <a:effectLst/>
                        </a:rPr>
                        <a:t>Remark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10741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(1)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PCW-R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回收冷卻水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10741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(2)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PCW-S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供應冷卻水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10741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(3)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CDA IN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供應</a:t>
                      </a:r>
                      <a:r>
                        <a:rPr lang="en-US" sz="1000" kern="1400" dirty="0" smtClean="0">
                          <a:effectLst/>
                        </a:rPr>
                        <a:t>Sleeve </a:t>
                      </a:r>
                      <a:r>
                        <a:rPr lang="en-US" sz="1000" kern="1400" dirty="0">
                          <a:effectLst/>
                        </a:rPr>
                        <a:t>Air 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6660232" y="1694934"/>
            <a:ext cx="2371725" cy="3225800"/>
            <a:chOff x="-38100" y="357188"/>
            <a:chExt cx="2371725" cy="3225800"/>
          </a:xfrm>
        </p:grpSpPr>
        <p:pic>
          <p:nvPicPr>
            <p:cNvPr id="18445" name="그림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5" y="357188"/>
              <a:ext cx="1981200" cy="322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-38100" y="1916113"/>
              <a:ext cx="552450" cy="387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(2)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33" name="Text Box 15"/>
            <p:cNvSpPr txBox="1">
              <a:spLocks noChangeArrowheads="1"/>
            </p:cNvSpPr>
            <p:nvPr/>
          </p:nvSpPr>
          <p:spPr bwMode="auto">
            <a:xfrm>
              <a:off x="-38100" y="1008063"/>
              <a:ext cx="552450" cy="387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(1)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34" name="AutoShape 16"/>
            <p:cNvSpPr>
              <a:spLocks noChangeShapeType="1"/>
            </p:cNvSpPr>
            <p:nvPr/>
          </p:nvSpPr>
          <p:spPr bwMode="auto">
            <a:xfrm>
              <a:off x="323850" y="2100263"/>
              <a:ext cx="446088" cy="204787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AutoShape 14"/>
            <p:cNvSpPr>
              <a:spLocks noChangeShapeType="1"/>
            </p:cNvSpPr>
            <p:nvPr/>
          </p:nvSpPr>
          <p:spPr bwMode="auto">
            <a:xfrm>
              <a:off x="269875" y="1171575"/>
              <a:ext cx="360363" cy="138113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6" name="Rectangle 18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/>
            </a:r>
            <a:br>
              <a:rPr kumimoji="1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</a:br>
            <a:endParaRPr kumimoji="1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113439"/>
              </p:ext>
            </p:extLst>
          </p:nvPr>
        </p:nvGraphicFramePr>
        <p:xfrm>
          <a:off x="4860032" y="5041639"/>
          <a:ext cx="3399155" cy="7200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403434"/>
                <a:gridCol w="1324758"/>
                <a:gridCol w="1670963"/>
              </a:tblGrid>
              <a:tr h="255502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No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Name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>
                          <a:effectLst/>
                        </a:rPr>
                        <a:t>Remark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32289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(1)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供應循環水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WATER COATING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32289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(2)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循環水</a:t>
                      </a:r>
                      <a:r>
                        <a:rPr lang="en-US" sz="1000" kern="1400" dirty="0" smtClean="0">
                          <a:effectLst/>
                        </a:rPr>
                        <a:t> </a:t>
                      </a:r>
                      <a:r>
                        <a:rPr lang="en-US" sz="1000" kern="1400" dirty="0">
                          <a:effectLst/>
                        </a:rPr>
                        <a:t>SPRAY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QUENCHING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3237745" y="2072759"/>
            <a:ext cx="3457921" cy="2749550"/>
            <a:chOff x="2231803" y="3285009"/>
            <a:chExt cx="3457921" cy="2749550"/>
          </a:xfrm>
        </p:grpSpPr>
        <p:pic>
          <p:nvPicPr>
            <p:cNvPr id="45" name="Picture 1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174" y="3305646"/>
              <a:ext cx="1733550" cy="272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11"/>
            <p:cNvSpPr txBox="1">
              <a:spLocks noChangeArrowheads="1"/>
            </p:cNvSpPr>
            <p:nvPr/>
          </p:nvSpPr>
          <p:spPr bwMode="auto">
            <a:xfrm>
              <a:off x="2231803" y="3624734"/>
              <a:ext cx="1978025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ko-KR" sz="1300" dirty="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Recirculation water supply</a:t>
              </a:r>
              <a:endParaRPr kumimoji="1" lang="ko-KR" altLang="en-US" sz="1300" dirty="0" smtClean="0">
                <a:solidFill>
                  <a:prstClr val="black"/>
                </a:solidFill>
                <a:latin typeface="Calibri" pitchFamily="34" charset="0"/>
                <a:ea typeface="HY견고딕" pitchFamily="18" charset="-127"/>
              </a:endParaRPr>
            </a:p>
          </p:txBody>
        </p:sp>
        <p:cxnSp>
          <p:nvCxnSpPr>
            <p:cNvPr id="47" name="구부러진 연결선 46"/>
            <p:cNvCxnSpPr/>
            <p:nvPr/>
          </p:nvCxnSpPr>
          <p:spPr>
            <a:xfrm>
              <a:off x="3285001" y="3915246"/>
              <a:ext cx="1020423" cy="5715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oval"/>
              <a:tailEnd type="arrow"/>
            </a:ln>
            <a:effectLst/>
          </p:spPr>
        </p:cxnSp>
        <p:sp>
          <p:nvSpPr>
            <p:cNvPr id="48" name="TextBox 19"/>
            <p:cNvSpPr txBox="1">
              <a:spLocks noChangeArrowheads="1"/>
            </p:cNvSpPr>
            <p:nvPr/>
          </p:nvSpPr>
          <p:spPr bwMode="auto">
            <a:xfrm>
              <a:off x="2789408" y="4746818"/>
              <a:ext cx="1700212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ko-KR" sz="1300" dirty="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Recirculation waterfall</a:t>
              </a:r>
              <a:endParaRPr kumimoji="1" lang="ko-KR" altLang="en-US" sz="1300" dirty="0" smtClean="0">
                <a:solidFill>
                  <a:prstClr val="black"/>
                </a:solidFill>
                <a:latin typeface="Calibri" pitchFamily="34" charset="0"/>
                <a:ea typeface="HY견고딕" pitchFamily="18" charset="-127"/>
              </a:endParaRPr>
            </a:p>
          </p:txBody>
        </p:sp>
        <p:cxnSp>
          <p:nvCxnSpPr>
            <p:cNvPr id="49" name="Shape 21"/>
            <p:cNvCxnSpPr>
              <a:stCxn id="48" idx="0"/>
            </p:cNvCxnSpPr>
            <p:nvPr/>
          </p:nvCxnSpPr>
          <p:spPr>
            <a:xfrm rot="5400000" flipH="1" flipV="1">
              <a:off x="3855345" y="4087733"/>
              <a:ext cx="443255" cy="874916"/>
            </a:xfrm>
            <a:prstGeom prst="curvedConnector2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oval"/>
              <a:tailEnd type="arrow"/>
            </a:ln>
            <a:effectLst/>
          </p:spPr>
        </p:cxnSp>
        <p:sp>
          <p:nvSpPr>
            <p:cNvPr id="50" name="TextBox 22"/>
            <p:cNvSpPr txBox="1">
              <a:spLocks noChangeArrowheads="1"/>
            </p:cNvSpPr>
            <p:nvPr/>
          </p:nvSpPr>
          <p:spPr bwMode="auto">
            <a:xfrm>
              <a:off x="2862041" y="3285009"/>
              <a:ext cx="892175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ko-KR" sz="1300" dirty="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Air curtain</a:t>
              </a:r>
              <a:endParaRPr kumimoji="1" lang="ko-KR" altLang="en-US" sz="1300" dirty="0" smtClean="0">
                <a:solidFill>
                  <a:prstClr val="black"/>
                </a:solidFill>
                <a:latin typeface="Calibri" pitchFamily="34" charset="0"/>
                <a:ea typeface="HY견고딕" pitchFamily="18" charset="-127"/>
              </a:endParaRPr>
            </a:p>
          </p:txBody>
        </p:sp>
        <p:cxnSp>
          <p:nvCxnSpPr>
            <p:cNvPr id="51" name="구부러진 연결선 50"/>
            <p:cNvCxnSpPr>
              <a:stCxn id="50" idx="3"/>
            </p:cNvCxnSpPr>
            <p:nvPr/>
          </p:nvCxnSpPr>
          <p:spPr>
            <a:xfrm>
              <a:off x="3754216" y="3431059"/>
              <a:ext cx="708371" cy="7143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oval"/>
              <a:tailEnd type="arrow"/>
            </a:ln>
            <a:effectLst/>
          </p:spPr>
        </p:cxnSp>
        <p:sp>
          <p:nvSpPr>
            <p:cNvPr id="52" name="TextBox 26"/>
            <p:cNvSpPr txBox="1">
              <a:spLocks noChangeArrowheads="1"/>
            </p:cNvSpPr>
            <p:nvPr/>
          </p:nvSpPr>
          <p:spPr bwMode="auto">
            <a:xfrm>
              <a:off x="2613806" y="5169371"/>
              <a:ext cx="1384300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맑은 고딕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en-US" altLang="ko-KR" sz="1300" dirty="0" smtClean="0">
                  <a:solidFill>
                    <a:prstClr val="black"/>
                  </a:solidFill>
                  <a:latin typeface="Calibri" pitchFamily="34" charset="0"/>
                  <a:ea typeface="HY견고딕" pitchFamily="18" charset="-127"/>
                </a:rPr>
                <a:t>Temperature S/W</a:t>
              </a:r>
            </a:p>
          </p:txBody>
        </p:sp>
        <p:cxnSp>
          <p:nvCxnSpPr>
            <p:cNvPr id="53" name="구부러진 연결선 52"/>
            <p:cNvCxnSpPr>
              <a:stCxn id="52" idx="3"/>
            </p:cNvCxnSpPr>
            <p:nvPr/>
          </p:nvCxnSpPr>
          <p:spPr>
            <a:xfrm flipV="1">
              <a:off x="3998106" y="5231284"/>
              <a:ext cx="394631" cy="8413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oval"/>
              <a:tailEnd type="arrow"/>
            </a:ln>
            <a:effectLst/>
          </p:spPr>
        </p:cxnSp>
        <p:grpSp>
          <p:nvGrpSpPr>
            <p:cNvPr id="54" name="그룹 11"/>
            <p:cNvGrpSpPr>
              <a:grpSpLocks/>
            </p:cNvGrpSpPr>
            <p:nvPr/>
          </p:nvGrpSpPr>
          <p:grpSpPr bwMode="auto">
            <a:xfrm>
              <a:off x="4632449" y="4959821"/>
              <a:ext cx="377825" cy="228600"/>
              <a:chOff x="3203848" y="4886628"/>
              <a:chExt cx="377552" cy="229032"/>
            </a:xfrm>
          </p:grpSpPr>
          <p:cxnSp>
            <p:nvCxnSpPr>
              <p:cNvPr id="64" name="직선 연결선 63"/>
              <p:cNvCxnSpPr/>
              <p:nvPr/>
            </p:nvCxnSpPr>
            <p:spPr>
              <a:xfrm flipH="1">
                <a:off x="3203848" y="4886628"/>
                <a:ext cx="215744" cy="198813"/>
              </a:xfrm>
              <a:prstGeom prst="line">
                <a:avLst/>
              </a:prstGeom>
              <a:noFill/>
              <a:ln w="12700" cap="flat" cmpd="sng" algn="ctr">
                <a:solidFill>
                  <a:srgbClr val="4F81BD"/>
                </a:solidFill>
                <a:prstDash val="sysDash"/>
                <a:headEnd type="none"/>
                <a:tailEnd type="none"/>
              </a:ln>
              <a:effectLst/>
            </p:spPr>
          </p:cxnSp>
          <p:cxnSp>
            <p:nvCxnSpPr>
              <p:cNvPr id="65" name="직선 연결선 64"/>
              <p:cNvCxnSpPr/>
              <p:nvPr/>
            </p:nvCxnSpPr>
            <p:spPr>
              <a:xfrm flipH="1">
                <a:off x="3406901" y="4899352"/>
                <a:ext cx="0" cy="216308"/>
              </a:xfrm>
              <a:prstGeom prst="line">
                <a:avLst/>
              </a:prstGeom>
              <a:noFill/>
              <a:ln w="12700" cap="flat" cmpd="sng" algn="ctr">
                <a:solidFill>
                  <a:srgbClr val="4F81BD"/>
                </a:solidFill>
                <a:prstDash val="sysDash"/>
                <a:headEnd type="none"/>
                <a:tailEnd type="none"/>
              </a:ln>
              <a:effectLst/>
            </p:spPr>
          </p:cxnSp>
          <p:cxnSp>
            <p:nvCxnSpPr>
              <p:cNvPr id="66" name="직선 연결선 65"/>
              <p:cNvCxnSpPr/>
              <p:nvPr/>
            </p:nvCxnSpPr>
            <p:spPr>
              <a:xfrm flipH="1" flipV="1">
                <a:off x="3416419" y="4910486"/>
                <a:ext cx="164981" cy="157459"/>
              </a:xfrm>
              <a:prstGeom prst="line">
                <a:avLst/>
              </a:prstGeom>
              <a:noFill/>
              <a:ln w="12700" cap="flat" cmpd="sng" algn="ctr">
                <a:solidFill>
                  <a:srgbClr val="4F81BD"/>
                </a:solidFill>
                <a:prstDash val="sysDash"/>
                <a:headEnd type="none"/>
                <a:tailEnd type="none"/>
              </a:ln>
              <a:effectLst/>
            </p:spPr>
          </p:cxnSp>
        </p:grpSp>
        <p:grpSp>
          <p:nvGrpSpPr>
            <p:cNvPr id="55" name="그룹 30"/>
            <p:cNvGrpSpPr>
              <a:grpSpLocks/>
            </p:cNvGrpSpPr>
            <p:nvPr/>
          </p:nvGrpSpPr>
          <p:grpSpPr bwMode="auto">
            <a:xfrm rot="5400000">
              <a:off x="5204743" y="5135240"/>
              <a:ext cx="376238" cy="228600"/>
              <a:chOff x="3203848" y="4886628"/>
              <a:chExt cx="377552" cy="229032"/>
            </a:xfrm>
          </p:grpSpPr>
          <p:cxnSp>
            <p:nvCxnSpPr>
              <p:cNvPr id="60" name="직선 연결선 59"/>
              <p:cNvCxnSpPr/>
              <p:nvPr/>
            </p:nvCxnSpPr>
            <p:spPr>
              <a:xfrm flipH="1">
                <a:off x="3203848" y="4899352"/>
                <a:ext cx="216654" cy="198813"/>
              </a:xfrm>
              <a:prstGeom prst="line">
                <a:avLst/>
              </a:prstGeom>
              <a:noFill/>
              <a:ln w="12700" cap="flat" cmpd="sng" algn="ctr">
                <a:solidFill>
                  <a:srgbClr val="4F81BD"/>
                </a:solidFill>
                <a:prstDash val="sysDash"/>
                <a:headEnd type="none"/>
                <a:tailEnd type="none"/>
              </a:ln>
              <a:effectLst/>
            </p:spPr>
          </p:cxnSp>
          <p:cxnSp>
            <p:nvCxnSpPr>
              <p:cNvPr id="61" name="직선 연결선 60"/>
              <p:cNvCxnSpPr/>
              <p:nvPr/>
            </p:nvCxnSpPr>
            <p:spPr>
              <a:xfrm flipH="1">
                <a:off x="3406165" y="4899352"/>
                <a:ext cx="0" cy="216308"/>
              </a:xfrm>
              <a:prstGeom prst="line">
                <a:avLst/>
              </a:prstGeom>
              <a:noFill/>
              <a:ln w="12700" cap="flat" cmpd="sng" algn="ctr">
                <a:solidFill>
                  <a:srgbClr val="4F81BD"/>
                </a:solidFill>
                <a:prstDash val="sysDash"/>
                <a:headEnd type="none"/>
                <a:tailEnd type="none"/>
              </a:ln>
              <a:effectLst/>
            </p:spPr>
          </p:cxnSp>
          <p:cxnSp>
            <p:nvCxnSpPr>
              <p:cNvPr id="62" name="직선 연결선 61"/>
              <p:cNvCxnSpPr/>
              <p:nvPr/>
            </p:nvCxnSpPr>
            <p:spPr>
              <a:xfrm flipH="1" flipV="1">
                <a:off x="3417316" y="4923211"/>
                <a:ext cx="164084" cy="157459"/>
              </a:xfrm>
              <a:prstGeom prst="line">
                <a:avLst/>
              </a:prstGeom>
              <a:noFill/>
              <a:ln w="12700" cap="flat" cmpd="sng" algn="ctr">
                <a:solidFill>
                  <a:srgbClr val="4F81BD"/>
                </a:solidFill>
                <a:prstDash val="sysDash"/>
                <a:headEnd type="none"/>
                <a:tailEnd type="none"/>
              </a:ln>
              <a:effectLst/>
            </p:spPr>
          </p:cxnSp>
        </p:grpSp>
        <p:sp>
          <p:nvSpPr>
            <p:cNvPr id="56" name="직사각형 55"/>
            <p:cNvSpPr/>
            <p:nvPr/>
          </p:nvSpPr>
          <p:spPr>
            <a:xfrm>
              <a:off x="4305424" y="3597746"/>
              <a:ext cx="139700" cy="431800"/>
            </a:xfrm>
            <a:prstGeom prst="rect">
              <a:avLst/>
            </a:prstGeom>
            <a:solidFill>
              <a:srgbClr val="0033CC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149974" y="3597746"/>
              <a:ext cx="139700" cy="431800"/>
            </a:xfrm>
            <a:prstGeom prst="rect">
              <a:avLst/>
            </a:prstGeom>
            <a:solidFill>
              <a:srgbClr val="0033CC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4434012" y="3602509"/>
              <a:ext cx="74612" cy="2274887"/>
            </a:xfrm>
            <a:custGeom>
              <a:avLst/>
              <a:gdLst>
                <a:gd name="connsiteX0" fmla="*/ 0 w 61912"/>
                <a:gd name="connsiteY0" fmla="*/ 0 h 1900237"/>
                <a:gd name="connsiteX1" fmla="*/ 61912 w 61912"/>
                <a:gd name="connsiteY1" fmla="*/ 0 h 1900237"/>
                <a:gd name="connsiteX2" fmla="*/ 57150 w 61912"/>
                <a:gd name="connsiteY2" fmla="*/ 1900237 h 190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912" h="1900237">
                  <a:moveTo>
                    <a:pt x="0" y="0"/>
                  </a:moveTo>
                  <a:lnTo>
                    <a:pt x="61912" y="0"/>
                  </a:lnTo>
                  <a:cubicBezTo>
                    <a:pt x="60325" y="633412"/>
                    <a:pt x="58737" y="1266825"/>
                    <a:pt x="57150" y="1900237"/>
                  </a:cubicBezTo>
                </a:path>
              </a:pathLst>
            </a:custGeom>
            <a:noFill/>
            <a:ln w="254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 flipH="1">
              <a:off x="5092824" y="3602509"/>
              <a:ext cx="65088" cy="2274887"/>
            </a:xfrm>
            <a:custGeom>
              <a:avLst/>
              <a:gdLst>
                <a:gd name="connsiteX0" fmla="*/ 0 w 61912"/>
                <a:gd name="connsiteY0" fmla="*/ 0 h 1900237"/>
                <a:gd name="connsiteX1" fmla="*/ 61912 w 61912"/>
                <a:gd name="connsiteY1" fmla="*/ 0 h 1900237"/>
                <a:gd name="connsiteX2" fmla="*/ 57150 w 61912"/>
                <a:gd name="connsiteY2" fmla="*/ 1900237 h 190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912" h="1900237">
                  <a:moveTo>
                    <a:pt x="0" y="0"/>
                  </a:moveTo>
                  <a:lnTo>
                    <a:pt x="61912" y="0"/>
                  </a:lnTo>
                  <a:cubicBezTo>
                    <a:pt x="60325" y="633412"/>
                    <a:pt x="58737" y="1266825"/>
                    <a:pt x="57150" y="1900237"/>
                  </a:cubicBezTo>
                </a:path>
              </a:pathLst>
            </a:custGeom>
            <a:noFill/>
            <a:ln w="254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9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 Dragon System</a:t>
            </a:r>
            <a:endParaRPr lang="ko-KR" altLang="en-US" dirty="0"/>
          </a:p>
        </p:txBody>
      </p:sp>
      <p:sp>
        <p:nvSpPr>
          <p:cNvPr id="56" name="내용 개체 틀 2"/>
          <p:cNvSpPr txBox="1">
            <a:spLocks/>
          </p:cNvSpPr>
          <p:nvPr/>
        </p:nvSpPr>
        <p:spPr bwMode="auto">
          <a:xfrm>
            <a:off x="301501" y="784488"/>
            <a:ext cx="866298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 pitchFamily="34" charset="0"/>
                <a:ea typeface="맑은 고딕"/>
                <a:cs typeface="+mn-cs"/>
              </a:rPr>
              <a:t>Water tank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/>
            </a:r>
            <a:br>
              <a:rPr kumimoji="1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</a:br>
            <a:endParaRPr kumimoji="1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270794" y="1186992"/>
            <a:ext cx="3905250" cy="3682168"/>
            <a:chOff x="209550" y="315913"/>
            <a:chExt cx="4724400" cy="4454525"/>
          </a:xfrm>
        </p:grpSpPr>
        <p:pic>
          <p:nvPicPr>
            <p:cNvPr id="19457" name="그림 2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75" y="315913"/>
              <a:ext cx="4676775" cy="445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 Box 12"/>
            <p:cNvSpPr txBox="1">
              <a:spLocks noChangeArrowheads="1"/>
            </p:cNvSpPr>
            <p:nvPr/>
          </p:nvSpPr>
          <p:spPr bwMode="auto">
            <a:xfrm>
              <a:off x="4438650" y="1154113"/>
              <a:ext cx="419100" cy="333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(5)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4" name="Text Box 18"/>
            <p:cNvSpPr txBox="1">
              <a:spLocks noChangeArrowheads="1"/>
            </p:cNvSpPr>
            <p:nvPr/>
          </p:nvSpPr>
          <p:spPr bwMode="auto">
            <a:xfrm>
              <a:off x="3362325" y="4449763"/>
              <a:ext cx="466725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(2)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781050" y="706438"/>
              <a:ext cx="419100" cy="333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(1)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6" name="AutoShape 17"/>
            <p:cNvSpPr>
              <a:spLocks noChangeShapeType="1"/>
            </p:cNvSpPr>
            <p:nvPr/>
          </p:nvSpPr>
          <p:spPr bwMode="auto">
            <a:xfrm flipH="1" flipV="1">
              <a:off x="2828925" y="2820988"/>
              <a:ext cx="695325" cy="1685925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AutoShape 2"/>
            <p:cNvSpPr>
              <a:spLocks noChangeShapeType="1"/>
            </p:cNvSpPr>
            <p:nvPr/>
          </p:nvSpPr>
          <p:spPr bwMode="auto">
            <a:xfrm>
              <a:off x="1114425" y="860425"/>
              <a:ext cx="590550" cy="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>
              <a:off x="685800" y="1773238"/>
              <a:ext cx="419100" cy="333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(3)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9" name="AutoShape 15"/>
            <p:cNvSpPr>
              <a:spLocks noChangeShapeType="1"/>
            </p:cNvSpPr>
            <p:nvPr/>
          </p:nvSpPr>
          <p:spPr bwMode="auto">
            <a:xfrm>
              <a:off x="914400" y="2020888"/>
              <a:ext cx="485775" cy="638175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209550" y="1849438"/>
              <a:ext cx="419100" cy="333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(4)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11" name="AutoShape 13"/>
            <p:cNvSpPr>
              <a:spLocks noChangeShapeType="1"/>
            </p:cNvSpPr>
            <p:nvPr/>
          </p:nvSpPr>
          <p:spPr bwMode="auto">
            <a:xfrm>
              <a:off x="428625" y="2106613"/>
              <a:ext cx="485775" cy="638175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AutoShape 11"/>
            <p:cNvSpPr>
              <a:spLocks noChangeShapeType="1"/>
            </p:cNvSpPr>
            <p:nvPr/>
          </p:nvSpPr>
          <p:spPr bwMode="auto">
            <a:xfrm flipH="1">
              <a:off x="4114800" y="1430338"/>
              <a:ext cx="400050" cy="752475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AutoShape 10"/>
            <p:cNvSpPr>
              <a:spLocks noChangeShapeType="1"/>
            </p:cNvSpPr>
            <p:nvPr/>
          </p:nvSpPr>
          <p:spPr bwMode="auto">
            <a:xfrm flipH="1">
              <a:off x="3124200" y="1430338"/>
              <a:ext cx="1390650" cy="59055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AutoShape 9"/>
            <p:cNvSpPr>
              <a:spLocks noChangeShapeType="1"/>
            </p:cNvSpPr>
            <p:nvPr/>
          </p:nvSpPr>
          <p:spPr bwMode="auto">
            <a:xfrm flipH="1">
              <a:off x="2876550" y="1430338"/>
              <a:ext cx="1638300" cy="26670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AutoShape 8"/>
            <p:cNvSpPr>
              <a:spLocks noChangeShapeType="1"/>
            </p:cNvSpPr>
            <p:nvPr/>
          </p:nvSpPr>
          <p:spPr bwMode="auto">
            <a:xfrm flipH="1">
              <a:off x="3362325" y="860425"/>
              <a:ext cx="466725" cy="51435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3829050" y="649288"/>
              <a:ext cx="419100" cy="333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(6)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4191000" y="860425"/>
              <a:ext cx="419100" cy="333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(7)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18" name="AutoShape 5"/>
            <p:cNvSpPr>
              <a:spLocks noChangeShapeType="1"/>
            </p:cNvSpPr>
            <p:nvPr/>
          </p:nvSpPr>
          <p:spPr bwMode="auto">
            <a:xfrm flipH="1">
              <a:off x="3648075" y="1087438"/>
              <a:ext cx="600075" cy="60960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AutoShape 4"/>
            <p:cNvSpPr>
              <a:spLocks noChangeShapeType="1"/>
            </p:cNvSpPr>
            <p:nvPr/>
          </p:nvSpPr>
          <p:spPr bwMode="auto">
            <a:xfrm flipH="1">
              <a:off x="3838575" y="1087438"/>
              <a:ext cx="409575" cy="95250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AutoShape 13"/>
            <p:cNvSpPr>
              <a:spLocks noChangeShapeType="1"/>
            </p:cNvSpPr>
            <p:nvPr/>
          </p:nvSpPr>
          <p:spPr bwMode="auto">
            <a:xfrm>
              <a:off x="428625" y="2128747"/>
              <a:ext cx="485775" cy="638175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228003"/>
              </p:ext>
            </p:extLst>
          </p:nvPr>
        </p:nvGraphicFramePr>
        <p:xfrm>
          <a:off x="1403648" y="4934984"/>
          <a:ext cx="5783580" cy="180638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371510"/>
                <a:gridCol w="1767805"/>
                <a:gridCol w="3644265"/>
              </a:tblGrid>
              <a:tr h="216601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No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Name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>
                          <a:effectLst/>
                        </a:rPr>
                        <a:t>Remark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196863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(1)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HEAT EXCHANGER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通過循環水和</a:t>
                      </a:r>
                      <a:r>
                        <a:rPr lang="en-US" sz="1000" kern="1400" dirty="0" smtClean="0">
                          <a:effectLst/>
                        </a:rPr>
                        <a:t>PCW</a:t>
                      </a:r>
                      <a:r>
                        <a:rPr lang="zh-CN" altLang="en-US" sz="1000" kern="1400" dirty="0" smtClean="0">
                          <a:effectLst/>
                        </a:rPr>
                        <a:t>的熱轉換冷卻的設備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196863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(2)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CIRCULATION PUMP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可以把</a:t>
                      </a:r>
                      <a:r>
                        <a:rPr lang="en-US" sz="1000" kern="1400" dirty="0" smtClean="0">
                          <a:effectLst/>
                        </a:rPr>
                        <a:t>TANK</a:t>
                      </a:r>
                      <a:r>
                        <a:rPr lang="zh-CN" altLang="en-US" sz="1000" kern="1400" dirty="0" smtClean="0">
                          <a:effectLst/>
                        </a:rPr>
                        <a:t>內的</a:t>
                      </a:r>
                      <a:r>
                        <a:rPr lang="en-US" sz="1000" kern="1400" dirty="0" smtClean="0">
                          <a:effectLst/>
                        </a:rPr>
                        <a:t> WATER</a:t>
                      </a:r>
                      <a:r>
                        <a:rPr lang="ko-KR" sz="1000" kern="1400" dirty="0" smtClean="0">
                          <a:effectLst/>
                        </a:rPr>
                        <a:t> </a:t>
                      </a:r>
                      <a:r>
                        <a:rPr lang="zh-CN" altLang="en-US" sz="1000" kern="1400" dirty="0" smtClean="0">
                          <a:effectLst/>
                        </a:rPr>
                        <a:t>重複使用的</a:t>
                      </a:r>
                      <a:r>
                        <a:rPr lang="en-US" sz="1000" kern="1400" dirty="0" smtClean="0">
                          <a:effectLst/>
                        </a:rPr>
                        <a:t>PUMP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196863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(3)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HYDRO CYCLONE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分離</a:t>
                      </a:r>
                      <a:r>
                        <a:rPr lang="en-US" sz="1000" kern="1400" dirty="0" smtClean="0">
                          <a:effectLst/>
                        </a:rPr>
                        <a:t>WATER</a:t>
                      </a:r>
                      <a:r>
                        <a:rPr lang="zh-CN" altLang="en-US" sz="1000" kern="1400" dirty="0" smtClean="0">
                          <a:effectLst/>
                        </a:rPr>
                        <a:t>裏包含的</a:t>
                      </a:r>
                      <a:r>
                        <a:rPr lang="en-US" sz="1000" kern="1400" dirty="0" smtClean="0">
                          <a:effectLst/>
                        </a:rPr>
                        <a:t>POWDER</a:t>
                      </a:r>
                      <a:r>
                        <a:rPr lang="zh-CN" altLang="en-US" sz="1000" kern="1400" dirty="0" smtClean="0">
                          <a:effectLst/>
                        </a:rPr>
                        <a:t>設備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408604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(4)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DRAIN VALVE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 smtClean="0">
                          <a:effectLst/>
                        </a:rPr>
                        <a:t>DRAIN</a:t>
                      </a:r>
                      <a:r>
                        <a:rPr lang="zh-CN" altLang="en-US" sz="1000" kern="1400" dirty="0" smtClean="0">
                          <a:effectLst/>
                        </a:rPr>
                        <a:t>時</a:t>
                      </a:r>
                      <a:r>
                        <a:rPr lang="en-US" sz="1000" kern="1400" dirty="0" smtClean="0">
                          <a:effectLst/>
                        </a:rPr>
                        <a:t> </a:t>
                      </a:r>
                      <a:r>
                        <a:rPr lang="en-US" sz="1000" kern="1400" dirty="0">
                          <a:effectLst/>
                        </a:rPr>
                        <a:t>HYDRO </a:t>
                      </a:r>
                      <a:r>
                        <a:rPr lang="en-US" sz="1000" kern="1400" dirty="0" smtClean="0">
                          <a:effectLst/>
                        </a:rPr>
                        <a:t>CYCLONE</a:t>
                      </a:r>
                      <a:r>
                        <a:rPr lang="zh-CN" altLang="en-US" sz="1000" kern="1400" dirty="0" smtClean="0">
                          <a:effectLst/>
                        </a:rPr>
                        <a:t>裏</a:t>
                      </a:r>
                      <a:r>
                        <a:rPr lang="en-US" sz="1000" kern="1400" dirty="0" smtClean="0">
                          <a:effectLst/>
                        </a:rPr>
                        <a:t>POWDER</a:t>
                      </a:r>
                      <a:r>
                        <a:rPr lang="zh-CN" altLang="en-US" sz="1000" kern="1400" dirty="0" smtClean="0">
                          <a:effectLst/>
                        </a:rPr>
                        <a:t>包含的</a:t>
                      </a:r>
                      <a:r>
                        <a:rPr lang="en-US" sz="1000" kern="1400" dirty="0" smtClean="0">
                          <a:effectLst/>
                        </a:rPr>
                        <a:t>WATER</a:t>
                      </a:r>
                      <a:r>
                        <a:rPr lang="zh-CN" altLang="en-US" sz="1000" kern="1400" dirty="0" smtClean="0">
                          <a:effectLst/>
                        </a:rPr>
                        <a:t>排出到廢水處理廠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196863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(5)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FLOW SENSOR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流量</a:t>
                      </a:r>
                      <a:r>
                        <a:rPr lang="en-US" altLang="zh-CN" sz="1000" kern="1400" dirty="0" smtClean="0">
                          <a:effectLst/>
                        </a:rPr>
                        <a:t>monitoring</a:t>
                      </a:r>
                      <a:r>
                        <a:rPr lang="zh-CN" altLang="en-US" sz="1000" kern="1400" dirty="0" smtClean="0">
                          <a:effectLst/>
                        </a:rPr>
                        <a:t>的設備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196863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(6)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TEMP SENSOR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檢測</a:t>
                      </a:r>
                      <a:r>
                        <a:rPr lang="en-US" sz="1000" kern="1400" dirty="0" smtClean="0">
                          <a:effectLst/>
                        </a:rPr>
                        <a:t>TANK</a:t>
                      </a:r>
                      <a:r>
                        <a:rPr lang="zh-CN" altLang="en-US" sz="1000" kern="1400" dirty="0" smtClean="0">
                          <a:effectLst/>
                        </a:rPr>
                        <a:t>內的</a:t>
                      </a:r>
                      <a:r>
                        <a:rPr lang="en-US" sz="1000" kern="1400" dirty="0" smtClean="0">
                          <a:effectLst/>
                        </a:rPr>
                        <a:t>WATER</a:t>
                      </a:r>
                      <a:r>
                        <a:rPr lang="zh-CN" altLang="en-US" sz="1000" kern="1400" dirty="0" smtClean="0">
                          <a:effectLst/>
                        </a:rPr>
                        <a:t>溫度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196863">
                <a:tc>
                  <a:txBody>
                    <a:bodyPr/>
                    <a:lstStyle/>
                    <a:p>
                      <a:pPr algn="ctr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(7)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LEVEL SENSOR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檢測</a:t>
                      </a:r>
                      <a:r>
                        <a:rPr lang="en-US" sz="1000" kern="1400" dirty="0" smtClean="0">
                          <a:effectLst/>
                        </a:rPr>
                        <a:t>TANK</a:t>
                      </a:r>
                      <a:r>
                        <a:rPr lang="zh-CN" altLang="en-US" sz="1000" kern="1400" dirty="0" smtClean="0">
                          <a:effectLst/>
                        </a:rPr>
                        <a:t>內的水位</a:t>
                      </a:r>
                      <a:r>
                        <a:rPr lang="ko-KR" sz="1000" kern="1400" dirty="0" smtClean="0">
                          <a:effectLst/>
                        </a:rPr>
                        <a:t> 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42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 Dragon System</a:t>
            </a:r>
            <a:endParaRPr lang="ko-KR" altLang="en-US" dirty="0"/>
          </a:p>
        </p:txBody>
      </p:sp>
      <p:sp>
        <p:nvSpPr>
          <p:cNvPr id="56" name="내용 개체 틀 2"/>
          <p:cNvSpPr txBox="1">
            <a:spLocks/>
          </p:cNvSpPr>
          <p:nvPr/>
        </p:nvSpPr>
        <p:spPr bwMode="auto">
          <a:xfrm>
            <a:off x="291751" y="765408"/>
            <a:ext cx="866298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4"/>
              </a:buBlip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/>
              <a:t>WET CHAMBER &amp; EXHAUST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itchFamily="34" charset="0"/>
              <a:ea typeface="맑은 고딕"/>
              <a:cs typeface="+mn-cs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/>
            </a:r>
            <a:br>
              <a:rPr kumimoji="1" lang="en-US" altLang="ko-K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</a:br>
            <a:endParaRPr kumimoji="1" lang="en-US" altLang="ko-KR" sz="11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368065" y="836712"/>
            <a:ext cx="2249895" cy="3835172"/>
            <a:chOff x="1677988" y="384423"/>
            <a:chExt cx="2741612" cy="4673352"/>
          </a:xfrm>
        </p:grpSpPr>
        <p:pic>
          <p:nvPicPr>
            <p:cNvPr id="20481" name="그림 1" descr="WET CHAMBER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6275" y="384423"/>
              <a:ext cx="161925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 Box 2"/>
            <p:cNvSpPr txBox="1">
              <a:spLocks noChangeArrowheads="1"/>
            </p:cNvSpPr>
            <p:nvPr/>
          </p:nvSpPr>
          <p:spPr bwMode="auto">
            <a:xfrm>
              <a:off x="3094038" y="4752975"/>
              <a:ext cx="466725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(7)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25" name="AutoShape 10"/>
            <p:cNvSpPr>
              <a:spLocks noChangeShapeType="1"/>
            </p:cNvSpPr>
            <p:nvPr/>
          </p:nvSpPr>
          <p:spPr bwMode="auto">
            <a:xfrm flipH="1" flipV="1">
              <a:off x="3216275" y="2481263"/>
              <a:ext cx="808038" cy="98425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Text Box 6"/>
            <p:cNvSpPr txBox="1">
              <a:spLocks noChangeArrowheads="1"/>
            </p:cNvSpPr>
            <p:nvPr/>
          </p:nvSpPr>
          <p:spPr bwMode="auto">
            <a:xfrm>
              <a:off x="3952875" y="2481263"/>
              <a:ext cx="466725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(5)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3260725" y="4089400"/>
              <a:ext cx="466725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(6)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3727450" y="1765300"/>
              <a:ext cx="466725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(3)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29" name="Text Box 4"/>
            <p:cNvSpPr txBox="1">
              <a:spLocks noChangeArrowheads="1"/>
            </p:cNvSpPr>
            <p:nvPr/>
          </p:nvSpPr>
          <p:spPr bwMode="auto">
            <a:xfrm>
              <a:off x="3397250" y="1019175"/>
              <a:ext cx="466725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(1)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1677988" y="1863725"/>
              <a:ext cx="466725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(4)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1677988" y="1163638"/>
              <a:ext cx="466725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굴림" pitchFamily="50" charset="-127"/>
                  <a:ea typeface="맑은 고딕" pitchFamily="50" charset="-127"/>
                  <a:cs typeface="Calibri" pitchFamily="34" charset="0"/>
                </a:rPr>
                <a:t>(2)</a:t>
              </a:r>
              <a:endParaRPr kumimoji="1" lang="en-US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32" name="AutoShape 9"/>
            <p:cNvSpPr>
              <a:spLocks noChangeShapeType="1"/>
            </p:cNvSpPr>
            <p:nvPr/>
          </p:nvSpPr>
          <p:spPr bwMode="auto">
            <a:xfrm flipH="1">
              <a:off x="2851150" y="4241800"/>
              <a:ext cx="463550" cy="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AutoShape 11"/>
            <p:cNvSpPr>
              <a:spLocks noChangeShapeType="1"/>
            </p:cNvSpPr>
            <p:nvPr/>
          </p:nvSpPr>
          <p:spPr bwMode="auto">
            <a:xfrm flipH="1" flipV="1">
              <a:off x="2851150" y="4821238"/>
              <a:ext cx="303213" cy="52387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AutoShape 12"/>
            <p:cNvSpPr>
              <a:spLocks noChangeShapeType="1"/>
            </p:cNvSpPr>
            <p:nvPr/>
          </p:nvSpPr>
          <p:spPr bwMode="auto">
            <a:xfrm flipH="1" flipV="1">
              <a:off x="3094038" y="1019175"/>
              <a:ext cx="381000" cy="98425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AutoShape 14"/>
            <p:cNvSpPr>
              <a:spLocks noChangeShapeType="1"/>
            </p:cNvSpPr>
            <p:nvPr/>
          </p:nvSpPr>
          <p:spPr bwMode="auto">
            <a:xfrm>
              <a:off x="1997075" y="1323975"/>
              <a:ext cx="533400" cy="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AutoShape 13"/>
            <p:cNvSpPr>
              <a:spLocks noChangeShapeType="1"/>
            </p:cNvSpPr>
            <p:nvPr/>
          </p:nvSpPr>
          <p:spPr bwMode="auto">
            <a:xfrm flipV="1">
              <a:off x="1946275" y="1863725"/>
              <a:ext cx="430213" cy="144463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AutoShape 15"/>
            <p:cNvSpPr>
              <a:spLocks noChangeShapeType="1"/>
            </p:cNvSpPr>
            <p:nvPr/>
          </p:nvSpPr>
          <p:spPr bwMode="auto">
            <a:xfrm flipH="1" flipV="1">
              <a:off x="3216275" y="1863725"/>
              <a:ext cx="593725" cy="46038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25"/>
          <p:cNvSpPr>
            <a:spLocks noChangeArrowheads="1"/>
          </p:cNvSpPr>
          <p:nvPr/>
        </p:nvSpPr>
        <p:spPr bwMode="auto">
          <a:xfrm>
            <a:off x="0" y="5029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33887"/>
              </p:ext>
            </p:extLst>
          </p:nvPr>
        </p:nvGraphicFramePr>
        <p:xfrm>
          <a:off x="1195461" y="4790419"/>
          <a:ext cx="6708214" cy="184436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430904"/>
                <a:gridCol w="2255042"/>
                <a:gridCol w="4022268"/>
              </a:tblGrid>
              <a:tr h="230546"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No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 dirty="0">
                          <a:effectLst/>
                        </a:rPr>
                        <a:t>Name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100" kern="1400">
                          <a:effectLst/>
                        </a:rPr>
                        <a:t>Remark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30546"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(1)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EXHAUST DAMPER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調整</a:t>
                      </a:r>
                      <a:r>
                        <a:rPr lang="en-US" sz="1000" kern="1400" dirty="0" smtClean="0">
                          <a:effectLst/>
                        </a:rPr>
                        <a:t>CABINET EXHAUST</a:t>
                      </a:r>
                      <a:r>
                        <a:rPr lang="zh-CN" altLang="en-US" sz="1000" kern="1400" dirty="0" smtClean="0">
                          <a:effectLst/>
                        </a:rPr>
                        <a:t>的壓力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30546"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(2)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PRESSURE SENSOR PORT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CABINET </a:t>
                      </a:r>
                      <a:r>
                        <a:rPr lang="en-US" sz="1000" kern="1400" dirty="0" smtClean="0">
                          <a:effectLst/>
                        </a:rPr>
                        <a:t>EXHAUST</a:t>
                      </a:r>
                      <a:r>
                        <a:rPr lang="zh-CN" altLang="en-US" sz="1000" kern="1400" dirty="0" smtClean="0">
                          <a:effectLst/>
                        </a:rPr>
                        <a:t>壓力測量用</a:t>
                      </a:r>
                      <a:r>
                        <a:rPr lang="en-US" sz="1000" kern="1400" dirty="0" smtClean="0">
                          <a:effectLst/>
                        </a:rPr>
                        <a:t>PORT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30546"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(3)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TEMP SENSOR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最終排出的</a:t>
                      </a:r>
                      <a:r>
                        <a:rPr lang="en-US" sz="1000" kern="1400" dirty="0" smtClean="0">
                          <a:effectLst/>
                        </a:rPr>
                        <a:t> </a:t>
                      </a:r>
                      <a:r>
                        <a:rPr lang="en-US" sz="1000" kern="1400" dirty="0">
                          <a:effectLst/>
                        </a:rPr>
                        <a:t>WASTE GAS </a:t>
                      </a:r>
                      <a:r>
                        <a:rPr lang="zh-CN" altLang="en-US" sz="1000" kern="1400" dirty="0" smtClean="0">
                          <a:effectLst/>
                        </a:rPr>
                        <a:t>溫度測量用</a:t>
                      </a:r>
                      <a:r>
                        <a:rPr lang="en-US" sz="1000" kern="1400" dirty="0" smtClean="0">
                          <a:effectLst/>
                        </a:rPr>
                        <a:t>SENSOR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30546"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(4)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SAMPLE PORT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 smtClean="0">
                          <a:effectLst/>
                        </a:rPr>
                        <a:t>SAMPLE</a:t>
                      </a:r>
                      <a:r>
                        <a:rPr lang="zh-CN" altLang="en-US" sz="1000" kern="1400" dirty="0" smtClean="0">
                          <a:effectLst/>
                        </a:rPr>
                        <a:t>用</a:t>
                      </a:r>
                      <a:r>
                        <a:rPr lang="en-US" sz="1000" kern="1400" dirty="0" smtClean="0">
                          <a:effectLst/>
                        </a:rPr>
                        <a:t> </a:t>
                      </a:r>
                      <a:r>
                        <a:rPr lang="en-US" sz="1000" kern="1400" dirty="0">
                          <a:effectLst/>
                        </a:rPr>
                        <a:t>PORT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30546"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(5)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BCW SUPPLY NOZZLE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PACKING WET </a:t>
                      </a:r>
                      <a:r>
                        <a:rPr lang="zh-CN" altLang="en-US" sz="1000" kern="1400" dirty="0" smtClean="0">
                          <a:effectLst/>
                        </a:rPr>
                        <a:t>處理及</a:t>
                      </a:r>
                      <a:r>
                        <a:rPr lang="en-US" sz="1000" kern="1400" dirty="0" smtClean="0">
                          <a:effectLst/>
                        </a:rPr>
                        <a:t> </a:t>
                      </a:r>
                      <a:r>
                        <a:rPr lang="en-US" sz="1000" kern="1400" dirty="0">
                          <a:effectLst/>
                        </a:rPr>
                        <a:t>TANK </a:t>
                      </a:r>
                      <a:r>
                        <a:rPr lang="zh-CN" altLang="en-US" sz="1000" kern="1400" dirty="0" smtClean="0">
                          <a:effectLst/>
                        </a:rPr>
                        <a:t>水位調整用</a:t>
                      </a:r>
                      <a:r>
                        <a:rPr lang="en-US" sz="1000" kern="1400" dirty="0" smtClean="0">
                          <a:effectLst/>
                        </a:rPr>
                        <a:t>BCW </a:t>
                      </a:r>
                      <a:r>
                        <a:rPr lang="zh-CN" altLang="en-US" sz="1000" kern="1400" dirty="0" smtClean="0">
                          <a:effectLst/>
                        </a:rPr>
                        <a:t>提供部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30546"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(6)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TEMP SENSOR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000" kern="1400" dirty="0" smtClean="0">
                          <a:effectLst/>
                        </a:rPr>
                        <a:t>處理的</a:t>
                      </a:r>
                      <a:r>
                        <a:rPr lang="en-US" sz="1000" kern="1400" dirty="0" smtClean="0">
                          <a:effectLst/>
                        </a:rPr>
                        <a:t> </a:t>
                      </a:r>
                      <a:r>
                        <a:rPr lang="en-US" sz="1000" kern="1400" dirty="0">
                          <a:effectLst/>
                        </a:rPr>
                        <a:t>WASTE GAS </a:t>
                      </a:r>
                      <a:r>
                        <a:rPr lang="zh-CN" altLang="en-US" sz="1000" kern="1400" dirty="0" smtClean="0">
                          <a:effectLst/>
                        </a:rPr>
                        <a:t>溫度測量用</a:t>
                      </a:r>
                      <a:r>
                        <a:rPr lang="en-US" sz="1000" kern="1400" dirty="0" smtClean="0">
                          <a:effectLst/>
                        </a:rPr>
                        <a:t> </a:t>
                      </a:r>
                      <a:r>
                        <a:rPr lang="en-US" sz="1000" kern="1400" dirty="0">
                          <a:effectLst/>
                        </a:rPr>
                        <a:t>SENSOR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  <a:tr h="230546"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>
                          <a:effectLst/>
                        </a:rPr>
                        <a:t>(7)</a:t>
                      </a:r>
                      <a:endParaRPr lang="ko-KR" sz="1000" kern="140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CIR’ WATER SUPPLY SPRAY NOZZLE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80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400" dirty="0">
                          <a:effectLst/>
                        </a:rPr>
                        <a:t>COOLING CIR’ WATER </a:t>
                      </a:r>
                      <a:r>
                        <a:rPr lang="zh-CN" altLang="en-US" sz="1000" kern="1400" dirty="0" smtClean="0">
                          <a:effectLst/>
                        </a:rPr>
                        <a:t>提供用</a:t>
                      </a:r>
                      <a:r>
                        <a:rPr lang="en-US" sz="1000" kern="1400" dirty="0" smtClean="0">
                          <a:effectLst/>
                        </a:rPr>
                        <a:t> </a:t>
                      </a:r>
                      <a:r>
                        <a:rPr lang="en-US" sz="1000" kern="1400" dirty="0">
                          <a:effectLst/>
                        </a:rPr>
                        <a:t>SPRAY NOZZLE</a:t>
                      </a:r>
                      <a:endParaRPr lang="ko-KR" sz="1000" kern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맑은 고딕"/>
                        <a:cs typeface="Calibri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24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 Dragon System</a:t>
            </a:r>
            <a:endParaRPr lang="ko-KR" altLang="en-US" dirty="0"/>
          </a:p>
        </p:txBody>
      </p:sp>
      <p:sp>
        <p:nvSpPr>
          <p:cNvPr id="25" name="내용 개체 틀 2"/>
          <p:cNvSpPr txBox="1">
            <a:spLocks/>
          </p:cNvSpPr>
          <p:nvPr/>
        </p:nvSpPr>
        <p:spPr bwMode="auto">
          <a:xfrm>
            <a:off x="221108" y="755179"/>
            <a:ext cx="866298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2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Tx/>
              <a:buBlip>
                <a:blip r:embed="rId3"/>
              </a:buBlip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 pitchFamily="34" charset="0"/>
                <a:ea typeface="맑은 고딕"/>
                <a:cs typeface="+mn-cs"/>
              </a:rPr>
              <a:t>UTILITY SPECIFICATION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itchFamily="34" charset="0"/>
              <a:ea typeface="맑은 고딕"/>
              <a:cs typeface="+mn-cs"/>
            </a:endParaRPr>
          </a:p>
        </p:txBody>
      </p:sp>
      <p:graphicFrame>
        <p:nvGraphicFramePr>
          <p:cNvPr id="26" name="Group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1092"/>
              </p:ext>
            </p:extLst>
          </p:nvPr>
        </p:nvGraphicFramePr>
        <p:xfrm>
          <a:off x="170308" y="1115541"/>
          <a:ext cx="8856663" cy="5099054"/>
        </p:xfrm>
        <a:graphic>
          <a:graphicData uri="http://schemas.openxmlformats.org/drawingml/2006/table">
            <a:tbl>
              <a:tblPr/>
              <a:tblGrid>
                <a:gridCol w="1294101"/>
                <a:gridCol w="1198072"/>
                <a:gridCol w="898517"/>
                <a:gridCol w="898517"/>
                <a:gridCol w="1123145"/>
                <a:gridCol w="1198367"/>
                <a:gridCol w="2245944"/>
              </a:tblGrid>
              <a:tr h="259068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Lists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Specification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Max.  usage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Connection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Remarks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</a:tr>
              <a:tr h="2590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Single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DUO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Single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DUO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42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Power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A/C 208V(±10%)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3 Phase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Rupturing capacity:  20Ampere ,Power: 7.2KW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3.5SQ * 4C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414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LNG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0.3 ~ 1.0 kg/cm</a:t>
                      </a:r>
                      <a:r>
                        <a:rPr kumimoji="1" lang="en-US" altLang="ko-KR" sz="11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</a:t>
                      </a:r>
                      <a:endParaRPr kumimoji="1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50 SLM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50 x2 SLM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1/2” VCR Fitting (SUS)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4125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O2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5 ~ 6 kg/cm</a:t>
                      </a:r>
                      <a:r>
                        <a:rPr kumimoji="1" lang="en-US" altLang="ko-K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50 LPM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50 x2 LPM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1/2”  Swagelok(SUS)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4125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GN2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3 ~ 6 kg/cm</a:t>
                      </a:r>
                      <a:r>
                        <a:rPr kumimoji="1" lang="en-US" altLang="ko-K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200 LPM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400 LPM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1/2” Swagelok (SUS)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Particle Size: ≤ 10 ㎛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4267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CDA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5 ~ 6.5 kg/cm</a:t>
                      </a:r>
                      <a:r>
                        <a:rPr kumimoji="1" lang="en-US" altLang="ko-K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500 LPM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1000 LPM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1/2” Swagelok (SUS)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3/4” Swagelok (SUS)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Particle Size: ≤ 10 ㎛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4602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City Water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3 ~ 6 kg/cm</a:t>
                      </a:r>
                      <a:r>
                        <a:rPr kumimoji="1" lang="en-US" altLang="ko-K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15 LPM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15x 2 LPM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1/2” Swagelok (SUS)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1/2” Swagelok (SUS)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Water Hardness :≤0.1 </a:t>
                      </a:r>
                      <a:r>
                        <a:rPr kumimoji="1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mmol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/L Ca 2</a:t>
                      </a:r>
                      <a:r>
                        <a:rPr kumimoji="1" lang="en-US" altLang="ko-K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Particle Size: ≤ 50 ㎛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59434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Cooling Water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(Supply, Return/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2Port)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3 ~ 6 kg/cm</a:t>
                      </a:r>
                      <a:r>
                        <a:rPr kumimoji="1" lang="en-US" altLang="ko-K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25 LPM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50 LPM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1/2” Swagelok (SUS)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3/4” Swagelok (SUS)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Water Hardness :≤0.9 </a:t>
                      </a:r>
                      <a:r>
                        <a:rPr kumimoji="1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mmol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/L Ca 2</a:t>
                      </a:r>
                      <a:r>
                        <a:rPr kumimoji="1" lang="en-US" altLang="ko-K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Particle Size: ≤ 50 ㎛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4267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Drain Water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Acid Drain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15 LPM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15x2 LPM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16A Union 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(PVC )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20A Union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(PVC )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4267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Gas Exhaust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-50 ~ -80mmH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O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 m</a:t>
                      </a:r>
                      <a:r>
                        <a:rPr kumimoji="1" lang="en-US" altLang="ko-K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3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/min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1 x 2 m</a:t>
                      </a:r>
                      <a:r>
                        <a:rPr kumimoji="1" lang="en-US" altLang="ko-K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3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/min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MF100 Flange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MF100 Flange x 2Port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4125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Cabinet Exhaust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75000"/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-30 ~ -60mmH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2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O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4 m</a:t>
                      </a:r>
                      <a:r>
                        <a:rPr kumimoji="1" lang="en-US" altLang="ko-K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3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/min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8 m</a:t>
                      </a:r>
                      <a:r>
                        <a:rPr kumimoji="1" lang="en-US" altLang="ko-KR" sz="11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3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/min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MF100 Flange</a:t>
                      </a: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Microsoft Sans Serif" pitchFamily="34" charset="0"/>
                        </a:rPr>
                        <a:t>MF100 Flange</a:t>
                      </a:r>
                    </a:p>
                  </a:txBody>
                  <a:tcPr marL="91432" marR="91432" marT="45714" marB="45714" anchor="ctr" horzOverflow="overflow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+mn-ea"/>
                        <a:cs typeface="Microsoft Sans Serif" pitchFamily="34" charset="0"/>
                      </a:endParaRPr>
                    </a:p>
                  </a:txBody>
                  <a:tcPr marL="91432" marR="91432" marT="45714" marB="45714" anchor="ctr" horzOverflow="overflow">
                    <a:lnL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27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 </a:t>
            </a:r>
            <a:r>
              <a:rPr lang="zh-CN" altLang="en-US" dirty="0" smtClean="0"/>
              <a:t>參考</a:t>
            </a:r>
            <a:r>
              <a:rPr lang="en-US" altLang="ko-KR" dirty="0" smtClean="0"/>
              <a:t>_Powder </a:t>
            </a:r>
            <a:r>
              <a:rPr lang="zh-CN" altLang="en-US" dirty="0" smtClean="0"/>
              <a:t>理解</a:t>
            </a:r>
            <a:endParaRPr lang="ko-KR" altLang="en-US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390525" y="768375"/>
            <a:ext cx="4037013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SzPct val="150000"/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Powder </a:t>
            </a:r>
            <a:r>
              <a:rPr lang="zh-CN" altLang="en-US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產生</a:t>
            </a:r>
            <a:r>
              <a:rPr lang="ko-KR" altLang="en-US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原因</a:t>
            </a:r>
            <a:endParaRPr lang="ko-KR" altLang="en-US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직사각형 64"/>
          <p:cNvSpPr>
            <a:spLocks noChangeArrowheads="1"/>
          </p:cNvSpPr>
          <p:nvPr/>
        </p:nvSpPr>
        <p:spPr bwMode="auto">
          <a:xfrm>
            <a:off x="6850063" y="4800625"/>
            <a:ext cx="10366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000" b="1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CH</a:t>
            </a:r>
            <a:r>
              <a:rPr lang="en-US" altLang="ko-KR" sz="1000" b="1" baseline="-2500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4</a:t>
            </a:r>
            <a:r>
              <a:rPr lang="en-US" altLang="ko-KR" sz="1000" b="1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, O</a:t>
            </a:r>
            <a:r>
              <a:rPr lang="en-US" altLang="ko-KR" sz="1000" b="1" baseline="-2500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2</a:t>
            </a:r>
          </a:p>
        </p:txBody>
      </p:sp>
      <p:sp>
        <p:nvSpPr>
          <p:cNvPr id="28" name="Rectangle 16"/>
          <p:cNvSpPr>
            <a:spLocks noChangeArrowheads="1"/>
          </p:cNvSpPr>
          <p:nvPr/>
        </p:nvSpPr>
        <p:spPr bwMode="auto">
          <a:xfrm>
            <a:off x="5775325" y="3724300"/>
            <a:ext cx="915988" cy="1401762"/>
          </a:xfrm>
          <a:prstGeom prst="rect">
            <a:avLst/>
          </a:prstGeom>
          <a:gradFill rotWithShape="1">
            <a:gsLst>
              <a:gs pos="0">
                <a:srgbClr val="7067AF">
                  <a:tint val="50000"/>
                  <a:satMod val="300000"/>
                </a:srgbClr>
              </a:gs>
              <a:gs pos="35000">
                <a:srgbClr val="7067AF">
                  <a:tint val="37000"/>
                  <a:satMod val="300000"/>
                </a:srgbClr>
              </a:gs>
              <a:gs pos="100000">
                <a:srgbClr val="7067AF">
                  <a:tint val="15000"/>
                  <a:satMod val="350000"/>
                </a:srgbClr>
              </a:gs>
            </a:gsLst>
            <a:lin ang="16200000" scaled="1"/>
          </a:gradFill>
          <a:ln w="3810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144000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Burn Wet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Scrubber</a:t>
            </a:r>
          </a:p>
        </p:txBody>
      </p:sp>
      <p:sp>
        <p:nvSpPr>
          <p:cNvPr id="29" name="직사각형 10"/>
          <p:cNvSpPr>
            <a:spLocks noChangeArrowheads="1"/>
          </p:cNvSpPr>
          <p:nvPr/>
        </p:nvSpPr>
        <p:spPr bwMode="auto">
          <a:xfrm>
            <a:off x="2443163" y="2382862"/>
            <a:ext cx="1439862" cy="762000"/>
          </a:xfrm>
          <a:prstGeom prst="rect">
            <a:avLst/>
          </a:prstGeom>
          <a:solidFill>
            <a:srgbClr val="F1F1F6"/>
          </a:solidFill>
          <a:ln w="38100" algn="ctr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ts val="12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</a:rPr>
              <a:t>Main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</a:rPr>
              <a:t>Tool</a:t>
            </a:r>
          </a:p>
          <a:p>
            <a:pPr marL="0" marR="0" lvl="0" indent="0" algn="ctr" defTabSz="914400" eaLnBrk="1" fontAlgn="base" latinLnBrk="0" hangingPunct="1">
              <a:lnSpc>
                <a:spcPts val="12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</a:rPr>
              <a:t>(CVD)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30" name="Line 22"/>
          <p:cNvSpPr>
            <a:spLocks noChangeShapeType="1"/>
          </p:cNvSpPr>
          <p:nvPr/>
        </p:nvSpPr>
        <p:spPr bwMode="auto">
          <a:xfrm flipH="1">
            <a:off x="6570663" y="4895875"/>
            <a:ext cx="4603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2222500" y="2489225"/>
            <a:ext cx="3968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V="1">
            <a:off x="3163888" y="3135337"/>
            <a:ext cx="0" cy="1547813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H="1" flipV="1">
            <a:off x="3441700" y="4897462"/>
            <a:ext cx="2339975" cy="0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 flipV="1">
            <a:off x="6211888" y="2878162"/>
            <a:ext cx="0" cy="863600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5" name="그룹 22"/>
          <p:cNvGrpSpPr>
            <a:grpSpLocks/>
          </p:cNvGrpSpPr>
          <p:nvPr/>
        </p:nvGrpSpPr>
        <p:grpSpPr bwMode="auto">
          <a:xfrm>
            <a:off x="5521325" y="2474937"/>
            <a:ext cx="2751138" cy="496888"/>
            <a:chOff x="4427984" y="1268760"/>
            <a:chExt cx="2664296" cy="504056"/>
          </a:xfrm>
        </p:grpSpPr>
        <p:sp>
          <p:nvSpPr>
            <p:cNvPr id="36" name="직사각형 35"/>
            <p:cNvSpPr/>
            <p:nvPr/>
          </p:nvSpPr>
          <p:spPr bwMode="auto">
            <a:xfrm>
              <a:off x="4427984" y="1268760"/>
              <a:ext cx="2664296" cy="504056"/>
            </a:xfrm>
            <a:prstGeom prst="rect">
              <a:avLst/>
            </a:prstGeom>
            <a:gradFill flip="none" rotWithShape="1">
              <a:gsLst>
                <a:gs pos="0">
                  <a:srgbClr val="7067AF">
                    <a:tint val="66000"/>
                    <a:satMod val="160000"/>
                    <a:alpha val="27000"/>
                  </a:srgbClr>
                </a:gs>
                <a:gs pos="50000">
                  <a:srgbClr val="7067AF">
                    <a:tint val="44500"/>
                    <a:satMod val="160000"/>
                  </a:srgbClr>
                </a:gs>
                <a:gs pos="100000">
                  <a:srgbClr val="7067AF">
                    <a:tint val="23500"/>
                    <a:satMod val="160000"/>
                  </a:srgb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 flipH="1" flipV="1">
              <a:off x="4427984" y="1268760"/>
              <a:ext cx="2664296" cy="0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anchor="ctr"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8" name="Line 30"/>
            <p:cNvSpPr>
              <a:spLocks noChangeShapeType="1"/>
            </p:cNvSpPr>
            <p:nvPr/>
          </p:nvSpPr>
          <p:spPr bwMode="auto">
            <a:xfrm flipH="1" flipV="1">
              <a:off x="4427984" y="1772816"/>
              <a:ext cx="2664296" cy="0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anchor="ctr"/>
            <a:lstStyle/>
            <a:p>
              <a:pPr latinLnBrk="0">
                <a:defRPr/>
              </a:pPr>
              <a:endParaRPr lang="ko-KR" altLang="en-US" kern="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9" name="직사각형 64"/>
          <p:cNvSpPr>
            <a:spLocks noChangeArrowheads="1"/>
          </p:cNvSpPr>
          <p:nvPr/>
        </p:nvSpPr>
        <p:spPr bwMode="auto">
          <a:xfrm>
            <a:off x="6183313" y="2592412"/>
            <a:ext cx="1382712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400" b="1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Exhaust</a:t>
            </a:r>
            <a:endParaRPr lang="en-US" altLang="ko-KR" sz="1400" b="1" smtClean="0">
              <a:solidFill>
                <a:srgbClr val="FF0000"/>
              </a:solidFill>
              <a:latin typeface="Arial" pitchFamily="34" charset="0"/>
              <a:ea typeface="굴림" pitchFamily="50" charset="-127"/>
            </a:endParaRPr>
          </a:p>
        </p:txBody>
      </p:sp>
      <p:sp>
        <p:nvSpPr>
          <p:cNvPr id="40" name="직사각형 64"/>
          <p:cNvSpPr>
            <a:spLocks noChangeArrowheads="1"/>
          </p:cNvSpPr>
          <p:nvPr/>
        </p:nvSpPr>
        <p:spPr bwMode="auto">
          <a:xfrm>
            <a:off x="1935163" y="4927625"/>
            <a:ext cx="4794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000" b="1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N2</a:t>
            </a:r>
          </a:p>
        </p:txBody>
      </p:sp>
      <p:sp>
        <p:nvSpPr>
          <p:cNvPr id="41" name="타원 40"/>
          <p:cNvSpPr/>
          <p:nvPr/>
        </p:nvSpPr>
        <p:spPr>
          <a:xfrm>
            <a:off x="6007100" y="4310087"/>
            <a:ext cx="504825" cy="719138"/>
          </a:xfrm>
          <a:prstGeom prst="ellipse">
            <a:avLst/>
          </a:prstGeom>
          <a:solidFill>
            <a:srgbClr val="7067AF"/>
          </a:solidFill>
          <a:ln w="25400" cap="flat" cmpd="sng" algn="ctr">
            <a:solidFill>
              <a:srgbClr val="7067A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000" b="1" kern="0" dirty="0" smtClean="0">
                <a:solidFill>
                  <a:srgbClr val="FFFFFF"/>
                </a:solidFill>
                <a:latin typeface="굴림"/>
                <a:ea typeface="굴림"/>
              </a:rPr>
              <a:t>氧化反應</a:t>
            </a: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2" name="직사각형 10"/>
          <p:cNvSpPr>
            <a:spLocks noChangeArrowheads="1"/>
          </p:cNvSpPr>
          <p:nvPr/>
        </p:nvSpPr>
        <p:spPr bwMode="auto">
          <a:xfrm>
            <a:off x="2754313" y="4505350"/>
            <a:ext cx="792162" cy="762000"/>
          </a:xfrm>
          <a:prstGeom prst="rect">
            <a:avLst/>
          </a:prstGeom>
          <a:solidFill>
            <a:srgbClr val="F1F1F6"/>
          </a:solidFill>
          <a:ln w="38100" algn="ctr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HY견고딕" pitchFamily="18" charset="-127"/>
              </a:rPr>
              <a:t>Dry Pump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auto">
          <a:xfrm>
            <a:off x="2273300" y="5018112"/>
            <a:ext cx="5762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latinLnBrk="0">
              <a:defRPr/>
            </a:pPr>
            <a:endParaRPr lang="ko-KR" altLang="en-US" kern="0" dirty="0">
              <a:solidFill>
                <a:sysClr val="windowText" lastClr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64"/>
          <p:cNvSpPr>
            <a:spLocks noChangeArrowheads="1"/>
          </p:cNvSpPr>
          <p:nvPr/>
        </p:nvSpPr>
        <p:spPr bwMode="auto">
          <a:xfrm>
            <a:off x="1962150" y="1223987"/>
            <a:ext cx="2970213" cy="102552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99CCFF"/>
            </a:solidFill>
            <a:prstDash val="solid"/>
            <a:headEnd/>
            <a:tailEnd/>
          </a:ln>
          <a:effectLst/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* Process Reaction Chemistry</a:t>
            </a:r>
          </a:p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      :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SiH4(g)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 + 4/3O3(g) =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SIO2(s)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 + 2H2O(g)</a:t>
            </a:r>
          </a:p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* Cleaning Reaction Chemistry</a:t>
            </a:r>
          </a:p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      : SIO2(s) +2F2(g) = SiF4(g) + O2(g)</a:t>
            </a:r>
          </a:p>
        </p:txBody>
      </p:sp>
      <p:sp>
        <p:nvSpPr>
          <p:cNvPr id="45" name="직사각형 64"/>
          <p:cNvSpPr>
            <a:spLocks noChangeArrowheads="1"/>
          </p:cNvSpPr>
          <p:nvPr/>
        </p:nvSpPr>
        <p:spPr bwMode="auto">
          <a:xfrm>
            <a:off x="493713" y="2411437"/>
            <a:ext cx="21621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100" b="1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Process Gas  : </a:t>
            </a:r>
            <a:r>
              <a:rPr lang="en-US" altLang="ko-KR" sz="1100" b="1" smtClean="0">
                <a:solidFill>
                  <a:srgbClr val="0000FF"/>
                </a:solidFill>
                <a:latin typeface="Arial" pitchFamily="34" charset="0"/>
                <a:ea typeface="굴림" pitchFamily="50" charset="-127"/>
              </a:rPr>
              <a:t>SiH4</a:t>
            </a:r>
            <a:r>
              <a:rPr lang="en-US" altLang="ko-KR" sz="1100" b="1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, O3</a:t>
            </a:r>
          </a:p>
          <a:p>
            <a:pPr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100" b="1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Cleaning Gas : NF3</a:t>
            </a:r>
          </a:p>
        </p:txBody>
      </p:sp>
      <p:sp>
        <p:nvSpPr>
          <p:cNvPr id="46" name="직사각형 64"/>
          <p:cNvSpPr>
            <a:spLocks noChangeArrowheads="1"/>
          </p:cNvSpPr>
          <p:nvPr/>
        </p:nvSpPr>
        <p:spPr bwMode="auto">
          <a:xfrm>
            <a:off x="1387475" y="3632225"/>
            <a:ext cx="17272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排出物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:</a:t>
            </a:r>
            <a:r>
              <a:rPr lang="ko-KR" altLang="en-US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1000" dirty="0" smtClean="0">
                <a:solidFill>
                  <a:srgbClr val="0000FF"/>
                </a:solidFill>
                <a:latin typeface="Arial" pitchFamily="34" charset="0"/>
                <a:ea typeface="굴림" pitchFamily="50" charset="-127"/>
              </a:rPr>
              <a:t>SiH4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, </a:t>
            </a:r>
            <a:r>
              <a:rPr lang="en-US" altLang="ko-KR" sz="1000" dirty="0" smtClean="0">
                <a:solidFill>
                  <a:srgbClr val="FF0000"/>
                </a:solidFill>
                <a:latin typeface="Arial" pitchFamily="34" charset="0"/>
                <a:ea typeface="굴림" pitchFamily="50" charset="-127"/>
              </a:rPr>
              <a:t>SiO2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, </a:t>
            </a:r>
            <a:r>
              <a:rPr lang="en-US" altLang="ko-KR" sz="1000" dirty="0" smtClean="0">
                <a:solidFill>
                  <a:srgbClr val="0000FF"/>
                </a:solidFill>
                <a:latin typeface="Arial" pitchFamily="34" charset="0"/>
                <a:ea typeface="굴림" pitchFamily="50" charset="-127"/>
              </a:rPr>
              <a:t>SiF4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,</a:t>
            </a:r>
          </a:p>
          <a:p>
            <a:pPr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               NF3, F2, HF, O2</a:t>
            </a:r>
          </a:p>
        </p:txBody>
      </p:sp>
      <p:sp>
        <p:nvSpPr>
          <p:cNvPr id="47" name="직사각형 64"/>
          <p:cNvSpPr>
            <a:spLocks noChangeArrowheads="1"/>
          </p:cNvSpPr>
          <p:nvPr/>
        </p:nvSpPr>
        <p:spPr bwMode="auto">
          <a:xfrm>
            <a:off x="3860800" y="4464075"/>
            <a:ext cx="17287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排出物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:</a:t>
            </a:r>
            <a:r>
              <a:rPr lang="ko-KR" altLang="en-US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SiH4, </a:t>
            </a:r>
            <a:r>
              <a:rPr lang="en-US" altLang="ko-KR" sz="1000" dirty="0" smtClean="0">
                <a:solidFill>
                  <a:srgbClr val="FF0000"/>
                </a:solidFill>
                <a:latin typeface="Arial" pitchFamily="34" charset="0"/>
                <a:ea typeface="굴림" pitchFamily="50" charset="-127"/>
              </a:rPr>
              <a:t>SiO2</a:t>
            </a: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, SiF4,</a:t>
            </a:r>
          </a:p>
          <a:p>
            <a:pPr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000000"/>
                </a:solidFill>
                <a:latin typeface="Arial" pitchFamily="34" charset="0"/>
                <a:ea typeface="굴림" pitchFamily="50" charset="-127"/>
              </a:rPr>
              <a:t>               NF3, F2, HF, O2</a:t>
            </a:r>
          </a:p>
        </p:txBody>
      </p:sp>
      <p:sp>
        <p:nvSpPr>
          <p:cNvPr id="48" name="직사각형 64"/>
          <p:cNvSpPr>
            <a:spLocks noChangeArrowheads="1"/>
          </p:cNvSpPr>
          <p:nvPr/>
        </p:nvSpPr>
        <p:spPr bwMode="auto">
          <a:xfrm>
            <a:off x="4699000" y="5219725"/>
            <a:ext cx="3887788" cy="101758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99CCFF"/>
            </a:solidFill>
            <a:prstDash val="solid"/>
            <a:headEnd/>
            <a:tailEnd/>
          </a:ln>
          <a:effectLst/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ts val="1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* Scrubber Reaction Chemistry</a:t>
            </a:r>
          </a:p>
          <a:p>
            <a:pPr marL="0" marR="0" lvl="0" indent="0" defTabSz="914400" eaLnBrk="1" fontAlgn="base" latinLnBrk="0" hangingPunct="1">
              <a:lnSpc>
                <a:spcPts val="1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     -.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SiH4(g)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+CH4(g)+4O2(g) =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SIO2(s)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+4H2O(g)+CO2(g)</a:t>
            </a:r>
          </a:p>
          <a:p>
            <a:pPr marL="0" marR="0" lvl="0" indent="0" defTabSz="914400" eaLnBrk="1" fontAlgn="base" latinLnBrk="0" hangingPunct="1">
              <a:lnSpc>
                <a:spcPts val="1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     -.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SiF4(g)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+CH4+O2             = 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SiO2(s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)+4HF+CO2.</a:t>
            </a:r>
          </a:p>
        </p:txBody>
      </p:sp>
    </p:spTree>
    <p:extLst>
      <p:ext uri="{BB962C8B-B14F-4D97-AF65-F5344CB8AC3E}">
        <p14:creationId xmlns:p14="http://schemas.microsoft.com/office/powerpoint/2010/main" val="351801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 </a:t>
            </a:r>
            <a:r>
              <a:rPr lang="zh-CN" altLang="en-US" dirty="0" smtClean="0"/>
              <a:t>參考</a:t>
            </a:r>
            <a:r>
              <a:rPr lang="ko-KR" altLang="en-US" dirty="0" smtClean="0"/>
              <a:t> </a:t>
            </a:r>
            <a:r>
              <a:rPr lang="en-US" altLang="ko-KR" dirty="0" smtClean="0"/>
              <a:t>_ </a:t>
            </a:r>
            <a:r>
              <a:rPr lang="en-US" altLang="ko-KR" dirty="0"/>
              <a:t>Powder </a:t>
            </a:r>
            <a:r>
              <a:rPr lang="zh-CN" altLang="en-US" dirty="0" smtClean="0"/>
              <a:t>理解</a:t>
            </a:r>
            <a:endParaRPr lang="ko-KR" altLang="en-US" dirty="0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90525" y="723278"/>
            <a:ext cx="4037013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SzPct val="150000"/>
              <a:buFont typeface="Wingdings" pitchFamily="2" charset="2"/>
              <a:buChar char="ü"/>
            </a:pPr>
            <a:r>
              <a:rPr lang="en-US" altLang="ko-KR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Powder </a:t>
            </a:r>
            <a:r>
              <a:rPr lang="zh-CN" altLang="en-US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產生主要因素</a:t>
            </a:r>
            <a:endParaRPr lang="ko-KR" altLang="en-US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직사각형 64"/>
          <p:cNvSpPr>
            <a:spLocks noChangeArrowheads="1"/>
          </p:cNvSpPr>
          <p:nvPr/>
        </p:nvSpPr>
        <p:spPr bwMode="auto">
          <a:xfrm>
            <a:off x="557213" y="1677365"/>
            <a:ext cx="8715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00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Process Gas</a:t>
            </a:r>
            <a:endParaRPr lang="en-US" altLang="ko-KR" sz="100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64"/>
          <p:cNvSpPr>
            <a:spLocks noChangeArrowheads="1"/>
          </p:cNvSpPr>
          <p:nvPr/>
        </p:nvSpPr>
        <p:spPr bwMode="auto">
          <a:xfrm>
            <a:off x="5299075" y="1761503"/>
            <a:ext cx="21605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Process Gas</a:t>
            </a:r>
            <a:r>
              <a:rPr lang="zh-CN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和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CH4,O2 </a:t>
            </a:r>
            <a:r>
              <a:rPr lang="zh-CN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化學反應</a:t>
            </a:r>
            <a:endParaRPr lang="en-US" altLang="ko-KR" sz="1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 flipH="1">
            <a:off x="2363788" y="2025028"/>
            <a:ext cx="719137" cy="146050"/>
          </a:xfrm>
          <a:custGeom>
            <a:avLst/>
            <a:gdLst>
              <a:gd name="T0" fmla="*/ 0 w 817"/>
              <a:gd name="T1" fmla="*/ 2147483647 h 136"/>
              <a:gd name="T2" fmla="*/ 0 w 817"/>
              <a:gd name="T3" fmla="*/ 0 h 136"/>
              <a:gd name="T4" fmla="*/ 2147483647 w 817"/>
              <a:gd name="T5" fmla="*/ 0 h 136"/>
              <a:gd name="T6" fmla="*/ 0 60000 65536"/>
              <a:gd name="T7" fmla="*/ 0 60000 65536"/>
              <a:gd name="T8" fmla="*/ 0 60000 65536"/>
              <a:gd name="T9" fmla="*/ 0 w 817"/>
              <a:gd name="T10" fmla="*/ 0 h 136"/>
              <a:gd name="T11" fmla="*/ 817 w 817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7" h="136">
                <a:moveTo>
                  <a:pt x="0" y="136"/>
                </a:moveTo>
                <a:lnTo>
                  <a:pt x="0" y="0"/>
                </a:lnTo>
                <a:lnTo>
                  <a:pt x="817" y="0"/>
                </a:lnTo>
              </a:path>
            </a:pathLst>
          </a:custGeom>
          <a:noFill/>
          <a:ln w="76200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직사각형 72"/>
          <p:cNvSpPr>
            <a:spLocks noChangeArrowheads="1"/>
          </p:cNvSpPr>
          <p:nvPr/>
        </p:nvSpPr>
        <p:spPr bwMode="auto">
          <a:xfrm>
            <a:off x="1463675" y="1704353"/>
            <a:ext cx="900113" cy="647700"/>
          </a:xfrm>
          <a:prstGeom prst="rect">
            <a:avLst/>
          </a:prstGeom>
          <a:solidFill>
            <a:srgbClr val="F1F1F6"/>
          </a:solidFill>
          <a:ln w="57150" algn="ctr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CVD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>
            <a:off x="5064125" y="1848815"/>
            <a:ext cx="287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1282700" y="1847228"/>
            <a:ext cx="360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직사각형 64"/>
          <p:cNvSpPr>
            <a:spLocks noChangeArrowheads="1"/>
          </p:cNvSpPr>
          <p:nvPr/>
        </p:nvSpPr>
        <p:spPr bwMode="auto">
          <a:xfrm>
            <a:off x="5164138" y="1026490"/>
            <a:ext cx="863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Exhaust</a:t>
            </a:r>
          </a:p>
        </p:txBody>
      </p:sp>
      <p:cxnSp>
        <p:nvCxnSpPr>
          <p:cNvPr id="26" name="직선 연결선 25"/>
          <p:cNvCxnSpPr/>
          <p:nvPr/>
        </p:nvCxnSpPr>
        <p:spPr bwMode="auto">
          <a:xfrm>
            <a:off x="3282950" y="2169490"/>
            <a:ext cx="1006475" cy="0"/>
          </a:xfrm>
          <a:prstGeom prst="line">
            <a:avLst/>
          </a:prstGeom>
          <a:solidFill>
            <a:srgbClr val="7067AF"/>
          </a:solidFill>
          <a:ln w="7620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직사각형 64"/>
          <p:cNvSpPr>
            <a:spLocks noChangeArrowheads="1"/>
          </p:cNvSpPr>
          <p:nvPr/>
        </p:nvSpPr>
        <p:spPr bwMode="auto">
          <a:xfrm>
            <a:off x="5192713" y="1991690"/>
            <a:ext cx="3529012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algn="ctr" eaLnBrk="1" fontAlgn="base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zh-CN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由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zh-CN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和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O2</a:t>
            </a:r>
            <a:r>
              <a:rPr lang="zh-CN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的氧化反應產生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Powder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10"/>
          <p:cNvSpPr>
            <a:spLocks noChangeArrowheads="1"/>
          </p:cNvSpPr>
          <p:nvPr/>
        </p:nvSpPr>
        <p:spPr bwMode="auto">
          <a:xfrm>
            <a:off x="2843213" y="1783728"/>
            <a:ext cx="649287" cy="576262"/>
          </a:xfrm>
          <a:prstGeom prst="rect">
            <a:avLst/>
          </a:prstGeom>
          <a:solidFill>
            <a:srgbClr val="F1F1F6"/>
          </a:solidFill>
          <a:ln w="28575" algn="ctr">
            <a:solidFill>
              <a:srgbClr val="000000">
                <a:lumMod val="65000"/>
                <a:lumOff val="35000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Dry Pump</a:t>
            </a: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4899025" y="1120153"/>
            <a:ext cx="411163" cy="155575"/>
          </a:xfrm>
          <a:custGeom>
            <a:avLst/>
            <a:gdLst>
              <a:gd name="connsiteX0" fmla="*/ 0 w 411480"/>
              <a:gd name="connsiteY0" fmla="*/ 155448 h 155448"/>
              <a:gd name="connsiteX1" fmla="*/ 0 w 411480"/>
              <a:gd name="connsiteY1" fmla="*/ 0 h 155448"/>
              <a:gd name="connsiteX2" fmla="*/ 411480 w 411480"/>
              <a:gd name="connsiteY2" fmla="*/ 0 h 15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480" h="155448">
                <a:moveTo>
                  <a:pt x="0" y="155448"/>
                </a:moveTo>
                <a:lnTo>
                  <a:pt x="0" y="0"/>
                </a:lnTo>
                <a:lnTo>
                  <a:pt x="411480" y="0"/>
                </a:lnTo>
              </a:path>
            </a:pathLst>
          </a:custGeom>
          <a:noFill/>
          <a:ln w="76200">
            <a:solidFill>
              <a:srgbClr val="000000">
                <a:lumMod val="50000"/>
                <a:lumOff val="50000"/>
              </a:srgbClr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30" name="Group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529505"/>
              </p:ext>
            </p:extLst>
          </p:nvPr>
        </p:nvGraphicFramePr>
        <p:xfrm>
          <a:off x="819150" y="2606053"/>
          <a:ext cx="7569200" cy="3875088"/>
        </p:xfrm>
        <a:graphic>
          <a:graphicData uri="http://schemas.openxmlformats.org/drawingml/2006/table">
            <a:tbl>
              <a:tblPr/>
              <a:tblGrid>
                <a:gridCol w="1664447"/>
                <a:gridCol w="4536777"/>
                <a:gridCol w="1367976"/>
              </a:tblGrid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Process Gas</a:t>
                      </a:r>
                    </a:p>
                  </a:txBody>
                  <a:tcPr marL="0" marR="0" marT="71990" marB="7199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Reaction</a:t>
                      </a:r>
                    </a:p>
                  </a:txBody>
                  <a:tcPr marL="0" marR="0" marT="71990" marB="7199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產生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Powder</a:t>
                      </a:r>
                    </a:p>
                  </a:txBody>
                  <a:tcPr marL="0" marR="0" marT="71990" marB="71990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</a:tr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SiH4</a:t>
                      </a:r>
                    </a:p>
                  </a:txBody>
                  <a:tcPr marL="0" marR="0" marT="71990" marB="7199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SiH4 + CH4 + 4O2             →   SiO2 + 4H2O + CO2</a:t>
                      </a:r>
                    </a:p>
                  </a:txBody>
                  <a:tcPr marL="216004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SiO2</a:t>
                      </a:r>
                    </a:p>
                  </a:txBody>
                  <a:tcPr marL="0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SiF4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0" marR="0" marT="71990" marB="7199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SiF4 + CH4 + O2               →   SiO2 + 4HF + CO2</a:t>
                      </a:r>
                    </a:p>
                  </a:txBody>
                  <a:tcPr marL="216004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SiO2</a:t>
                      </a:r>
                    </a:p>
                  </a:txBody>
                  <a:tcPr marL="0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DCS(SiH2Cl2)</a:t>
                      </a:r>
                    </a:p>
                  </a:txBody>
                  <a:tcPr marL="0" marR="0" marT="71990" marB="7199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SiH2Cl2 + CH4 + 3O2         →   SiO2 + 2HCl + 2H2O + CO2</a:t>
                      </a:r>
                    </a:p>
                  </a:txBody>
                  <a:tcPr marL="216004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SiO2</a:t>
                      </a:r>
                    </a:p>
                  </a:txBody>
                  <a:tcPr marL="0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TEOS</a:t>
                      </a:r>
                    </a:p>
                  </a:txBody>
                  <a:tcPr marL="0" marR="0" marT="71990" marB="7199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(C2H5O)4Si + CH4 + 8O2    →   SiO2 + 12H2O + 5CO2</a:t>
                      </a:r>
                    </a:p>
                  </a:txBody>
                  <a:tcPr marL="216004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SiO2</a:t>
                      </a:r>
                    </a:p>
                  </a:txBody>
                  <a:tcPr marL="0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SiCl4</a:t>
                      </a:r>
                    </a:p>
                  </a:txBody>
                  <a:tcPr marL="0" marR="0" marT="71990" marB="7199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SiCl4 + CH4 + 3O2            →   SiO2 + 2Cl2 + 2H2O + CO2</a:t>
                      </a:r>
                    </a:p>
                  </a:txBody>
                  <a:tcPr marL="216004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SiO2</a:t>
                      </a:r>
                    </a:p>
                  </a:txBody>
                  <a:tcPr marL="0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PH3</a:t>
                      </a:r>
                    </a:p>
                  </a:txBody>
                  <a:tcPr marL="0" marR="0" marT="71990" marB="7199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4PH3 + CH4 + 10O2          →   2P2O5 + 8H2O + CO2</a:t>
                      </a:r>
                    </a:p>
                  </a:txBody>
                  <a:tcPr marL="216004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P2O5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0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WF6</a:t>
                      </a:r>
                    </a:p>
                  </a:txBody>
                  <a:tcPr marL="0" marR="0" marT="71990" marB="7199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WF6 + 2CH4 + 4O2           →   WO3 + 6HF + H2O + 2CO2</a:t>
                      </a:r>
                    </a:p>
                  </a:txBody>
                  <a:tcPr marL="216004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WO3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0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B2H6</a:t>
                      </a:r>
                    </a:p>
                  </a:txBody>
                  <a:tcPr marL="0" marR="0" marT="71990" marB="7199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B2H6  + CH4 + 5O2          →   B2O3 + 5H2O + CO2</a:t>
                      </a:r>
                    </a:p>
                  </a:txBody>
                  <a:tcPr marL="216004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B2O3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0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BCl3</a:t>
                      </a:r>
                    </a:p>
                  </a:txBody>
                  <a:tcPr marL="0" marR="0" marT="71990" marB="7199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2BCl3 + 2CH4 + 4O2         →   B2O3 + 6HCl + H2O + 2CO2</a:t>
                      </a:r>
                    </a:p>
                  </a:txBody>
                  <a:tcPr marL="216004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B2O3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0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BF3</a:t>
                      </a:r>
                    </a:p>
                  </a:txBody>
                  <a:tcPr marL="0" marR="0" marT="71990" marB="7199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2BF3 + 2CH4 + 4O2          →   B2O3 + 6HF + H2O + 2CO2</a:t>
                      </a:r>
                    </a:p>
                  </a:txBody>
                  <a:tcPr marL="216004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B2O3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0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  <a:tr h="3229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GeH4</a:t>
                      </a:r>
                    </a:p>
                  </a:txBody>
                  <a:tcPr marL="0" marR="0" marT="71990" marB="7199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75000"/>
                        <a:buFontTx/>
                        <a:buNone/>
                        <a:tabLst>
                          <a:tab pos="508000" algn="r"/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GeH4 + CH4 + 4O2           →   GeO2 + 4H2O + CO2</a:t>
                      </a:r>
                    </a:p>
                  </a:txBody>
                  <a:tcPr marL="216004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GeO2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0" marR="0" marT="71990" marB="7199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4284663" y="1297953"/>
            <a:ext cx="719137" cy="1079500"/>
          </a:xfrm>
          <a:prstGeom prst="rect">
            <a:avLst/>
          </a:prstGeom>
          <a:gradFill rotWithShape="1">
            <a:gsLst>
              <a:gs pos="0">
                <a:srgbClr val="7067AF">
                  <a:tint val="50000"/>
                  <a:satMod val="300000"/>
                </a:srgbClr>
              </a:gs>
              <a:gs pos="35000">
                <a:srgbClr val="7067AF">
                  <a:tint val="37000"/>
                  <a:satMod val="300000"/>
                </a:srgbClr>
              </a:gs>
              <a:gs pos="100000">
                <a:srgbClr val="7067AF">
                  <a:tint val="15000"/>
                  <a:satMod val="350000"/>
                </a:srgbClr>
              </a:gs>
            </a:gsLst>
            <a:lin ang="16200000" scaled="1"/>
          </a:gradFill>
          <a:ln w="3810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144000"/>
          <a:lstStyle/>
          <a:p>
            <a:pPr marL="0" marR="0" lvl="0" indent="0" algn="ctr" defTabSz="914400" eaLnBrk="1" fontAlgn="auto" latinLnBrk="0" hangingPunct="1">
              <a:lnSpc>
                <a:spcPts val="9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Burn Wet</a:t>
            </a:r>
          </a:p>
          <a:p>
            <a:pPr marL="0" marR="0" lvl="0" indent="0" algn="ctr" defTabSz="914400" eaLnBrk="1" fontAlgn="auto" latinLnBrk="0" hangingPunct="1">
              <a:lnSpc>
                <a:spcPts val="9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굴림"/>
                <a:cs typeface="+mn-cs"/>
              </a:rPr>
              <a:t>Scrubber</a:t>
            </a:r>
          </a:p>
        </p:txBody>
      </p:sp>
      <p:sp>
        <p:nvSpPr>
          <p:cNvPr id="32" name="타원 31"/>
          <p:cNvSpPr/>
          <p:nvPr/>
        </p:nvSpPr>
        <p:spPr>
          <a:xfrm>
            <a:off x="4373563" y="1783728"/>
            <a:ext cx="557212" cy="522287"/>
          </a:xfrm>
          <a:prstGeom prst="ellipse">
            <a:avLst/>
          </a:prstGeom>
          <a:solidFill>
            <a:srgbClr val="7067AF"/>
          </a:solidFill>
          <a:ln w="25400" cap="flat" cmpd="sng" algn="ctr">
            <a:solidFill>
              <a:srgbClr val="7067AF">
                <a:shade val="50000"/>
              </a:srgbClr>
            </a:solidFill>
            <a:prstDash val="solid"/>
          </a:ln>
          <a:effectLst/>
        </p:spPr>
        <p:txBody>
          <a:bodyPr lIns="36000" tIns="36000" rIns="36000" bIns="36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산화</a:t>
            </a:r>
            <a:endParaRPr kumimoji="1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반응</a:t>
            </a:r>
          </a:p>
        </p:txBody>
      </p:sp>
    </p:spTree>
    <p:extLst>
      <p:ext uri="{BB962C8B-B14F-4D97-AF65-F5344CB8AC3E}">
        <p14:creationId xmlns:p14="http://schemas.microsoft.com/office/powerpoint/2010/main" val="284510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zh-CN" altLang="en-US" dirty="0" smtClean="0"/>
              <a:t>參考</a:t>
            </a:r>
            <a:r>
              <a:rPr lang="en-US" altLang="ko-KR" dirty="0" smtClean="0"/>
              <a:t>_</a:t>
            </a:r>
            <a:r>
              <a:rPr lang="zh-CN" altLang="en-US" dirty="0" smtClean="0"/>
              <a:t>腐蝕理解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07534" y="3915752"/>
            <a:ext cx="7848600" cy="255746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6422" y="1056664"/>
            <a:ext cx="7848600" cy="276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 </a:t>
            </a:r>
            <a:endParaRPr kumimoji="1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2" name="Rectangle 2"/>
          <p:cNvSpPr>
            <a:spLocks noChangeArrowheads="1"/>
          </p:cNvSpPr>
          <p:nvPr/>
        </p:nvSpPr>
        <p:spPr bwMode="auto">
          <a:xfrm>
            <a:off x="261459" y="731227"/>
            <a:ext cx="3821113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SzPct val="150000"/>
              <a:buFont typeface="Wingdings" pitchFamily="2" charset="2"/>
              <a:buChar char="ü"/>
            </a:pPr>
            <a:r>
              <a:rPr lang="zh-CN" altLang="en-US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腐蝕進行</a:t>
            </a:r>
            <a:r>
              <a:rPr lang="ko-KR" altLang="en-US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過程</a:t>
            </a:r>
            <a:endParaRPr lang="en-US" altLang="ko-KR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3" name="Text Box 5"/>
          <p:cNvSpPr txBox="1">
            <a:spLocks noChangeArrowheads="1"/>
          </p:cNvSpPr>
          <p:nvPr/>
        </p:nvSpPr>
        <p:spPr bwMode="auto">
          <a:xfrm>
            <a:off x="524984" y="2679089"/>
            <a:ext cx="8094663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defTabSz="80486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914400" indent="-457200" defTabSz="80486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defTabSz="80486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defTabSz="80486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defTabSz="80486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70000"/>
              <a:buFont typeface="Wingdings" pitchFamily="2" charset="2"/>
              <a:buChar char="l"/>
            </a:pP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從數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PPM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數十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PPM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的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極性的狀態在移動中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圖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①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 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由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H2O(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極性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吸收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(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圖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70000"/>
              <a:buFont typeface="Wingdings" pitchFamily="2" charset="2"/>
              <a:buChar char="l"/>
            </a:pP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進行由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濃縮液的腐蝕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沒有均勻的材質加速垂直滲透，焊接部位等分離區域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(METAL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元素的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重佈置地區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快速進行腐蝕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64" name="그룹 4"/>
          <p:cNvGrpSpPr>
            <a:grpSpLocks/>
          </p:cNvGrpSpPr>
          <p:nvPr/>
        </p:nvGrpSpPr>
        <p:grpSpPr bwMode="auto">
          <a:xfrm>
            <a:off x="786922" y="1088414"/>
            <a:ext cx="7023100" cy="1511300"/>
            <a:chOff x="915988" y="1052513"/>
            <a:chExt cx="7023100" cy="1511300"/>
          </a:xfrm>
        </p:grpSpPr>
        <p:sp>
          <p:nvSpPr>
            <p:cNvPr id="65" name="Line 6"/>
            <p:cNvSpPr>
              <a:spLocks noChangeShapeType="1"/>
            </p:cNvSpPr>
            <p:nvPr/>
          </p:nvSpPr>
          <p:spPr bwMode="auto">
            <a:xfrm>
              <a:off x="1979613" y="2093913"/>
              <a:ext cx="2525712" cy="0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Oval 7" descr="작은 물방울"/>
            <p:cNvSpPr>
              <a:spLocks noChangeArrowheads="1"/>
            </p:cNvSpPr>
            <p:nvPr/>
          </p:nvSpPr>
          <p:spPr bwMode="auto">
            <a:xfrm>
              <a:off x="2843213" y="2022476"/>
              <a:ext cx="730250" cy="71437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9525" algn="ctr">
              <a:solidFill>
                <a:sysClr val="windowText" lastClr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Oval 8" descr="분홍 박엽지"/>
            <p:cNvSpPr>
              <a:spLocks noChangeArrowheads="1"/>
            </p:cNvSpPr>
            <p:nvPr/>
          </p:nvSpPr>
          <p:spPr bwMode="auto">
            <a:xfrm>
              <a:off x="2711450" y="1446213"/>
              <a:ext cx="265113" cy="287337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Oval 9" descr="분홍 박엽지"/>
            <p:cNvSpPr>
              <a:spLocks noChangeArrowheads="1"/>
            </p:cNvSpPr>
            <p:nvPr/>
          </p:nvSpPr>
          <p:spPr bwMode="auto">
            <a:xfrm>
              <a:off x="3441700" y="1517650"/>
              <a:ext cx="265113" cy="287338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9" name="Line 10"/>
            <p:cNvSpPr>
              <a:spLocks noChangeShapeType="1"/>
            </p:cNvSpPr>
            <p:nvPr/>
          </p:nvSpPr>
          <p:spPr bwMode="auto">
            <a:xfrm>
              <a:off x="2863850" y="1611313"/>
              <a:ext cx="133350" cy="287338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Line 11"/>
            <p:cNvSpPr>
              <a:spLocks noChangeShapeType="1"/>
            </p:cNvSpPr>
            <p:nvPr/>
          </p:nvSpPr>
          <p:spPr bwMode="auto">
            <a:xfrm flipH="1">
              <a:off x="3363913" y="1662113"/>
              <a:ext cx="200025" cy="287338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auto">
            <a:xfrm>
              <a:off x="2663825" y="1458913"/>
              <a:ext cx="417513" cy="3079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HF</a:t>
              </a:r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auto">
            <a:xfrm>
              <a:off x="3395663" y="1517651"/>
              <a:ext cx="417512" cy="3079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HF</a:t>
              </a:r>
            </a:p>
          </p:txBody>
        </p:sp>
        <p:sp>
          <p:nvSpPr>
            <p:cNvPr id="73" name="Text Box 14"/>
            <p:cNvSpPr txBox="1">
              <a:spLocks noChangeArrowheads="1"/>
            </p:cNvSpPr>
            <p:nvPr/>
          </p:nvSpPr>
          <p:spPr bwMode="auto">
            <a:xfrm>
              <a:off x="2957513" y="2073276"/>
              <a:ext cx="566737" cy="3079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H2O</a:t>
              </a:r>
            </a:p>
          </p:txBody>
        </p:sp>
        <p:sp>
          <p:nvSpPr>
            <p:cNvPr id="74" name="Line 15"/>
            <p:cNvSpPr>
              <a:spLocks noChangeShapeType="1"/>
            </p:cNvSpPr>
            <p:nvPr/>
          </p:nvSpPr>
          <p:spPr bwMode="auto">
            <a:xfrm>
              <a:off x="1979613" y="1373188"/>
              <a:ext cx="2525712" cy="0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4476750" y="1963738"/>
              <a:ext cx="1385888" cy="3079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Steinless steel</a:t>
              </a:r>
            </a:p>
          </p:txBody>
        </p:sp>
        <p:sp>
          <p:nvSpPr>
            <p:cNvPr id="76" name="Text Box 17"/>
            <p:cNvSpPr txBox="1">
              <a:spLocks noChangeArrowheads="1"/>
            </p:cNvSpPr>
            <p:nvPr/>
          </p:nvSpPr>
          <p:spPr bwMode="auto">
            <a:xfrm>
              <a:off x="915988" y="1447801"/>
              <a:ext cx="1548822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1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低濃度</a:t>
              </a:r>
              <a:r>
                <a:rPr kumimoji="1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 </a:t>
              </a:r>
              <a:r>
                <a:rPr kumimoji="1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HF Fume</a:t>
              </a:r>
            </a:p>
          </p:txBody>
        </p:sp>
        <p:sp>
          <p:nvSpPr>
            <p:cNvPr id="77" name="Line 18"/>
            <p:cNvSpPr>
              <a:spLocks noChangeShapeType="1"/>
            </p:cNvSpPr>
            <p:nvPr/>
          </p:nvSpPr>
          <p:spPr bwMode="auto">
            <a:xfrm>
              <a:off x="2179638" y="1589088"/>
              <a:ext cx="398462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Text Box 19"/>
            <p:cNvSpPr txBox="1">
              <a:spLocks noChangeArrowheads="1"/>
            </p:cNvSpPr>
            <p:nvPr/>
          </p:nvSpPr>
          <p:spPr bwMode="auto">
            <a:xfrm>
              <a:off x="1709738" y="1819276"/>
              <a:ext cx="568325" cy="3079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H2O</a:t>
              </a:r>
            </a:p>
          </p:txBody>
        </p:sp>
        <p:sp>
          <p:nvSpPr>
            <p:cNvPr id="79" name="Line 20"/>
            <p:cNvSpPr>
              <a:spLocks noChangeShapeType="1"/>
            </p:cNvSpPr>
            <p:nvPr/>
          </p:nvSpPr>
          <p:spPr bwMode="auto">
            <a:xfrm>
              <a:off x="2179638" y="1949451"/>
              <a:ext cx="398462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2879725" y="1916113"/>
              <a:ext cx="596900" cy="64770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Line 25"/>
            <p:cNvSpPr>
              <a:spLocks noChangeShapeType="1"/>
            </p:cNvSpPr>
            <p:nvPr/>
          </p:nvSpPr>
          <p:spPr bwMode="auto">
            <a:xfrm flipV="1">
              <a:off x="3476625" y="1771651"/>
              <a:ext cx="2193925" cy="43180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Oval 22" descr="작은 물방울"/>
            <p:cNvSpPr>
              <a:spLocks noChangeArrowheads="1"/>
            </p:cNvSpPr>
            <p:nvPr/>
          </p:nvSpPr>
          <p:spPr bwMode="auto">
            <a:xfrm>
              <a:off x="6469063" y="1339851"/>
              <a:ext cx="731837" cy="287337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9525" algn="ctr">
              <a:solidFill>
                <a:srgbClr val="4F81B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Rectangle 23"/>
            <p:cNvSpPr>
              <a:spLocks noChangeArrowheads="1"/>
            </p:cNvSpPr>
            <p:nvPr/>
          </p:nvSpPr>
          <p:spPr bwMode="auto">
            <a:xfrm>
              <a:off x="5870575" y="1484313"/>
              <a:ext cx="2060575" cy="576263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Text Box 24"/>
            <p:cNvSpPr txBox="1">
              <a:spLocks noChangeArrowheads="1"/>
            </p:cNvSpPr>
            <p:nvPr/>
          </p:nvSpPr>
          <p:spPr bwMode="auto">
            <a:xfrm>
              <a:off x="6508750" y="1052513"/>
              <a:ext cx="776175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HF</a:t>
              </a:r>
              <a:r>
                <a:rPr kumimoji="1" lang="zh-CN" altLang="en-US" sz="1400" b="1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濃縮</a:t>
              </a:r>
              <a:endPara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grpSp>
          <p:nvGrpSpPr>
            <p:cNvPr id="85" name="Group 32"/>
            <p:cNvGrpSpPr>
              <a:grpSpLocks/>
            </p:cNvGrpSpPr>
            <p:nvPr/>
          </p:nvGrpSpPr>
          <p:grpSpPr bwMode="auto">
            <a:xfrm>
              <a:off x="6653213" y="1492250"/>
              <a:ext cx="374650" cy="534988"/>
              <a:chOff x="4958" y="2095"/>
              <a:chExt cx="256" cy="886"/>
            </a:xfrm>
          </p:grpSpPr>
          <p:sp>
            <p:nvSpPr>
              <p:cNvPr id="88" name="Freeform 30" descr="분홍 박엽지"/>
              <p:cNvSpPr>
                <a:spLocks/>
              </p:cNvSpPr>
              <p:nvPr/>
            </p:nvSpPr>
            <p:spPr bwMode="auto">
              <a:xfrm>
                <a:off x="4958" y="2095"/>
                <a:ext cx="85" cy="755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7" y="149"/>
                  </a:cxn>
                  <a:cxn ang="0">
                    <a:pos x="84" y="209"/>
                  </a:cxn>
                  <a:cxn ang="0">
                    <a:pos x="32" y="261"/>
                  </a:cxn>
                  <a:cxn ang="0">
                    <a:pos x="9" y="276"/>
                  </a:cxn>
                  <a:cxn ang="0">
                    <a:pos x="54" y="321"/>
                  </a:cxn>
                  <a:cxn ang="0">
                    <a:pos x="76" y="344"/>
                  </a:cxn>
                  <a:cxn ang="0">
                    <a:pos x="84" y="441"/>
                  </a:cxn>
                  <a:cxn ang="0">
                    <a:pos x="61" y="561"/>
                  </a:cxn>
                  <a:cxn ang="0">
                    <a:pos x="39" y="568"/>
                  </a:cxn>
                  <a:cxn ang="0">
                    <a:pos x="24" y="591"/>
                  </a:cxn>
                  <a:cxn ang="0">
                    <a:pos x="61" y="658"/>
                  </a:cxn>
                  <a:cxn ang="0">
                    <a:pos x="54" y="755"/>
                  </a:cxn>
                </a:cxnLst>
                <a:rect l="0" t="0" r="r" b="b"/>
                <a:pathLst>
                  <a:path w="85" h="755">
                    <a:moveTo>
                      <a:pt x="24" y="0"/>
                    </a:moveTo>
                    <a:cubicBezTo>
                      <a:pt x="19" y="46"/>
                      <a:pt x="0" y="103"/>
                      <a:pt x="17" y="149"/>
                    </a:cubicBezTo>
                    <a:cubicBezTo>
                      <a:pt x="24" y="169"/>
                      <a:pt x="69" y="194"/>
                      <a:pt x="84" y="209"/>
                    </a:cubicBezTo>
                    <a:cubicBezTo>
                      <a:pt x="70" y="247"/>
                      <a:pt x="82" y="227"/>
                      <a:pt x="32" y="261"/>
                    </a:cubicBezTo>
                    <a:cubicBezTo>
                      <a:pt x="24" y="266"/>
                      <a:pt x="9" y="276"/>
                      <a:pt x="9" y="276"/>
                    </a:cubicBezTo>
                    <a:cubicBezTo>
                      <a:pt x="24" y="291"/>
                      <a:pt x="39" y="306"/>
                      <a:pt x="54" y="321"/>
                    </a:cubicBezTo>
                    <a:cubicBezTo>
                      <a:pt x="61" y="329"/>
                      <a:pt x="76" y="344"/>
                      <a:pt x="76" y="344"/>
                    </a:cubicBezTo>
                    <a:cubicBezTo>
                      <a:pt x="85" y="388"/>
                      <a:pt x="71" y="404"/>
                      <a:pt x="84" y="441"/>
                    </a:cubicBezTo>
                    <a:cubicBezTo>
                      <a:pt x="81" y="463"/>
                      <a:pt x="73" y="541"/>
                      <a:pt x="61" y="561"/>
                    </a:cubicBezTo>
                    <a:cubicBezTo>
                      <a:pt x="57" y="568"/>
                      <a:pt x="46" y="566"/>
                      <a:pt x="39" y="568"/>
                    </a:cubicBezTo>
                    <a:cubicBezTo>
                      <a:pt x="34" y="576"/>
                      <a:pt x="24" y="582"/>
                      <a:pt x="24" y="591"/>
                    </a:cubicBezTo>
                    <a:cubicBezTo>
                      <a:pt x="24" y="592"/>
                      <a:pt x="59" y="655"/>
                      <a:pt x="61" y="658"/>
                    </a:cubicBezTo>
                    <a:cubicBezTo>
                      <a:pt x="52" y="725"/>
                      <a:pt x="54" y="693"/>
                      <a:pt x="54" y="755"/>
                    </a:cubicBezTo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0" ty="0" sx="100000" sy="100000" flip="none" algn="tl"/>
              </a:blipFill>
              <a:ln w="9525" cap="flat" cmpd="sng">
                <a:solidFill>
                  <a:srgbClr val="4F81BD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31" descr="분홍 박엽지"/>
              <p:cNvSpPr>
                <a:spLocks/>
              </p:cNvSpPr>
              <p:nvPr/>
            </p:nvSpPr>
            <p:spPr bwMode="auto">
              <a:xfrm>
                <a:off x="5011" y="2103"/>
                <a:ext cx="203" cy="878"/>
              </a:xfrm>
              <a:custGeom>
                <a:avLst/>
                <a:gdLst/>
                <a:ahLst/>
                <a:cxnLst>
                  <a:cxn ang="0">
                    <a:pos x="203" y="0"/>
                  </a:cxn>
                  <a:cxn ang="0">
                    <a:pos x="128" y="142"/>
                  </a:cxn>
                  <a:cxn ang="0">
                    <a:pos x="106" y="157"/>
                  </a:cxn>
                  <a:cxn ang="0">
                    <a:pos x="151" y="284"/>
                  </a:cxn>
                  <a:cxn ang="0">
                    <a:pos x="121" y="359"/>
                  </a:cxn>
                  <a:cxn ang="0">
                    <a:pos x="113" y="561"/>
                  </a:cxn>
                  <a:cxn ang="0">
                    <a:pos x="113" y="658"/>
                  </a:cxn>
                  <a:cxn ang="0">
                    <a:pos x="106" y="681"/>
                  </a:cxn>
                  <a:cxn ang="0">
                    <a:pos x="53" y="696"/>
                  </a:cxn>
                  <a:cxn ang="0">
                    <a:pos x="61" y="741"/>
                  </a:cxn>
                  <a:cxn ang="0">
                    <a:pos x="46" y="785"/>
                  </a:cxn>
                  <a:cxn ang="0">
                    <a:pos x="38" y="853"/>
                  </a:cxn>
                  <a:cxn ang="0">
                    <a:pos x="31" y="875"/>
                  </a:cxn>
                  <a:cxn ang="0">
                    <a:pos x="23" y="845"/>
                  </a:cxn>
                  <a:cxn ang="0">
                    <a:pos x="8" y="778"/>
                  </a:cxn>
                </a:cxnLst>
                <a:rect l="0" t="0" r="r" b="b"/>
                <a:pathLst>
                  <a:path w="203" h="879">
                    <a:moveTo>
                      <a:pt x="203" y="0"/>
                    </a:moveTo>
                    <a:cubicBezTo>
                      <a:pt x="185" y="48"/>
                      <a:pt x="182" y="125"/>
                      <a:pt x="128" y="142"/>
                    </a:cubicBezTo>
                    <a:cubicBezTo>
                      <a:pt x="121" y="147"/>
                      <a:pt x="108" y="148"/>
                      <a:pt x="106" y="157"/>
                    </a:cubicBezTo>
                    <a:cubicBezTo>
                      <a:pt x="98" y="199"/>
                      <a:pt x="128" y="250"/>
                      <a:pt x="151" y="284"/>
                    </a:cubicBezTo>
                    <a:cubicBezTo>
                      <a:pt x="144" y="312"/>
                      <a:pt x="130" y="332"/>
                      <a:pt x="121" y="359"/>
                    </a:cubicBezTo>
                    <a:cubicBezTo>
                      <a:pt x="141" y="424"/>
                      <a:pt x="189" y="512"/>
                      <a:pt x="113" y="561"/>
                    </a:cubicBezTo>
                    <a:cubicBezTo>
                      <a:pt x="129" y="610"/>
                      <a:pt x="129" y="611"/>
                      <a:pt x="113" y="658"/>
                    </a:cubicBezTo>
                    <a:cubicBezTo>
                      <a:pt x="110" y="666"/>
                      <a:pt x="112" y="675"/>
                      <a:pt x="106" y="681"/>
                    </a:cubicBezTo>
                    <a:cubicBezTo>
                      <a:pt x="93" y="694"/>
                      <a:pt x="71" y="691"/>
                      <a:pt x="53" y="696"/>
                    </a:cubicBezTo>
                    <a:cubicBezTo>
                      <a:pt x="35" y="753"/>
                      <a:pt x="52" y="681"/>
                      <a:pt x="61" y="741"/>
                    </a:cubicBezTo>
                    <a:cubicBezTo>
                      <a:pt x="63" y="756"/>
                      <a:pt x="51" y="770"/>
                      <a:pt x="46" y="785"/>
                    </a:cubicBezTo>
                    <a:cubicBezTo>
                      <a:pt x="43" y="808"/>
                      <a:pt x="42" y="830"/>
                      <a:pt x="38" y="853"/>
                    </a:cubicBezTo>
                    <a:cubicBezTo>
                      <a:pt x="37" y="861"/>
                      <a:pt x="38" y="879"/>
                      <a:pt x="31" y="875"/>
                    </a:cubicBezTo>
                    <a:cubicBezTo>
                      <a:pt x="22" y="870"/>
                      <a:pt x="27" y="854"/>
                      <a:pt x="23" y="845"/>
                    </a:cubicBezTo>
                    <a:cubicBezTo>
                      <a:pt x="0" y="792"/>
                      <a:pt x="8" y="863"/>
                      <a:pt x="8" y="778"/>
                    </a:cubicBezTo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0" ty="0" sx="100000" sy="100000" flip="none" algn="tl"/>
              </a:blipFill>
              <a:ln w="9525" cap="flat" cmpd="sng">
                <a:solidFill>
                  <a:srgbClr val="4F81BD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6" name="Text Box 33"/>
            <p:cNvSpPr txBox="1">
              <a:spLocks noChangeArrowheads="1"/>
            </p:cNvSpPr>
            <p:nvPr/>
          </p:nvSpPr>
          <p:spPr bwMode="auto">
            <a:xfrm>
              <a:off x="7037388" y="2116138"/>
              <a:ext cx="901700" cy="3079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부식진행</a:t>
              </a:r>
            </a:p>
          </p:txBody>
        </p:sp>
        <p:sp>
          <p:nvSpPr>
            <p:cNvPr id="87" name="Line 34"/>
            <p:cNvSpPr>
              <a:spLocks noChangeShapeType="1"/>
            </p:cNvSpPr>
            <p:nvPr/>
          </p:nvSpPr>
          <p:spPr bwMode="auto">
            <a:xfrm flipH="1" flipV="1">
              <a:off x="6964363" y="1844676"/>
              <a:ext cx="333375" cy="287337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0" name="Text Box 15"/>
          <p:cNvSpPr txBox="1">
            <a:spLocks noChangeArrowheads="1"/>
          </p:cNvSpPr>
          <p:nvPr/>
        </p:nvSpPr>
        <p:spPr bwMode="auto">
          <a:xfrm>
            <a:off x="771047" y="5935052"/>
            <a:ext cx="4054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defTabSz="80486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defTabSz="80486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defTabSz="80486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defTabSz="80486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defTabSz="804863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defTabSz="804863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Duct material</a:t>
            </a:r>
            <a:r>
              <a:rPr lang="zh-CN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外部露出的微量</a:t>
            </a:r>
            <a:r>
              <a:rPr lang="en-US" altLang="zh-CN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</a:t>
            </a:r>
            <a:r>
              <a:rPr lang="zh-CN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被烘乾，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HF</a:t>
            </a:r>
            <a:r>
              <a:rPr lang="zh-CN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濃縮為最大化</a:t>
            </a:r>
            <a:endParaRPr lang="en-US" altLang="ko-KR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 Box 24"/>
          <p:cNvSpPr txBox="1">
            <a:spLocks noChangeArrowheads="1"/>
          </p:cNvSpPr>
          <p:nvPr/>
        </p:nvSpPr>
        <p:spPr bwMode="auto">
          <a:xfrm>
            <a:off x="4852509" y="5884252"/>
            <a:ext cx="405447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marR="0" lvl="0" indent="-171450" defTabSz="80486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zh-CN" altLang="en-US" sz="1200" kern="0" dirty="0" smtClean="0">
                <a:solidFill>
                  <a:prstClr val="black"/>
                </a:solidFill>
              </a:rPr>
              <a:t>濃縮的</a:t>
            </a:r>
            <a:r>
              <a: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HF</a:t>
            </a:r>
            <a:r>
              <a:rPr kumimoji="1" lang="zh-CN" altLang="en-US" sz="1200" kern="0" dirty="0" smtClean="0">
                <a:solidFill>
                  <a:prstClr val="black"/>
                </a:solidFill>
              </a:rPr>
              <a:t>是</a:t>
            </a:r>
            <a:r>
              <a: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Stainless </a:t>
            </a: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steel</a:t>
            </a:r>
            <a:r>
              <a:rPr kumimoji="1" lang="ko-KR" altLang="en-US" sz="1200" kern="0" dirty="0" smtClean="0">
                <a:solidFill>
                  <a:prstClr val="black"/>
                </a:solidFill>
              </a:rPr>
              <a:t> </a:t>
            </a:r>
            <a:r>
              <a:rPr kumimoji="1" lang="zh-CN" altLang="en-US" sz="1200" kern="0" dirty="0" smtClean="0">
                <a:solidFill>
                  <a:prstClr val="black"/>
                </a:solidFill>
              </a:rPr>
              <a:t>從外部開始等速度進行腐蝕</a:t>
            </a:r>
            <a:r>
              <a:rPr kumimoji="1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1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92" name="그룹 3"/>
          <p:cNvGrpSpPr>
            <a:grpSpLocks/>
          </p:cNvGrpSpPr>
          <p:nvPr/>
        </p:nvGrpSpPr>
        <p:grpSpPr bwMode="auto">
          <a:xfrm>
            <a:off x="1433034" y="4107840"/>
            <a:ext cx="2118372" cy="1704161"/>
            <a:chOff x="1336431" y="4633913"/>
            <a:chExt cx="2118066" cy="1704933"/>
          </a:xfrm>
        </p:grpSpPr>
        <p:sp>
          <p:nvSpPr>
            <p:cNvPr id="93" name="Oval 5" descr="작은 물방울"/>
            <p:cNvSpPr>
              <a:spLocks noChangeArrowheads="1"/>
            </p:cNvSpPr>
            <p:nvPr/>
          </p:nvSpPr>
          <p:spPr bwMode="auto">
            <a:xfrm>
              <a:off x="1961816" y="4872146"/>
              <a:ext cx="707923" cy="395467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9525" algn="ctr">
              <a:solidFill>
                <a:srgbClr val="4F81B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Rectangle 6"/>
            <p:cNvSpPr>
              <a:spLocks noChangeArrowheads="1"/>
            </p:cNvSpPr>
            <p:nvPr/>
          </p:nvSpPr>
          <p:spPr bwMode="auto">
            <a:xfrm>
              <a:off x="1336431" y="5070674"/>
              <a:ext cx="1993613" cy="794110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Text Box 7"/>
            <p:cNvSpPr txBox="1">
              <a:spLocks noChangeArrowheads="1"/>
            </p:cNvSpPr>
            <p:nvPr/>
          </p:nvSpPr>
          <p:spPr bwMode="auto">
            <a:xfrm>
              <a:off x="2599899" y="4633913"/>
              <a:ext cx="854598" cy="2771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配管</a:t>
              </a: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 </a:t>
              </a:r>
              <a:r>
                <a:rPr kumimoji="1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內部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grpSp>
          <p:nvGrpSpPr>
            <p:cNvPr id="96" name="Group 8"/>
            <p:cNvGrpSpPr>
              <a:grpSpLocks/>
            </p:cNvGrpSpPr>
            <p:nvPr/>
          </p:nvGrpSpPr>
          <p:grpSpPr bwMode="auto">
            <a:xfrm>
              <a:off x="2094035" y="5081588"/>
              <a:ext cx="363415" cy="835025"/>
              <a:chOff x="4958" y="2095"/>
              <a:chExt cx="256" cy="886"/>
            </a:xfrm>
          </p:grpSpPr>
          <p:sp>
            <p:nvSpPr>
              <p:cNvPr id="101" name="Freeform 9" descr="분홍 박엽지"/>
              <p:cNvSpPr>
                <a:spLocks/>
              </p:cNvSpPr>
              <p:nvPr/>
            </p:nvSpPr>
            <p:spPr bwMode="auto">
              <a:xfrm>
                <a:off x="4958" y="2095"/>
                <a:ext cx="85" cy="755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7" y="149"/>
                  </a:cxn>
                  <a:cxn ang="0">
                    <a:pos x="84" y="209"/>
                  </a:cxn>
                  <a:cxn ang="0">
                    <a:pos x="32" y="261"/>
                  </a:cxn>
                  <a:cxn ang="0">
                    <a:pos x="9" y="276"/>
                  </a:cxn>
                  <a:cxn ang="0">
                    <a:pos x="54" y="321"/>
                  </a:cxn>
                  <a:cxn ang="0">
                    <a:pos x="76" y="344"/>
                  </a:cxn>
                  <a:cxn ang="0">
                    <a:pos x="84" y="441"/>
                  </a:cxn>
                  <a:cxn ang="0">
                    <a:pos x="61" y="561"/>
                  </a:cxn>
                  <a:cxn ang="0">
                    <a:pos x="39" y="568"/>
                  </a:cxn>
                  <a:cxn ang="0">
                    <a:pos x="24" y="591"/>
                  </a:cxn>
                  <a:cxn ang="0">
                    <a:pos x="61" y="658"/>
                  </a:cxn>
                  <a:cxn ang="0">
                    <a:pos x="54" y="755"/>
                  </a:cxn>
                </a:cxnLst>
                <a:rect l="0" t="0" r="r" b="b"/>
                <a:pathLst>
                  <a:path w="85" h="755">
                    <a:moveTo>
                      <a:pt x="24" y="0"/>
                    </a:moveTo>
                    <a:cubicBezTo>
                      <a:pt x="19" y="46"/>
                      <a:pt x="0" y="103"/>
                      <a:pt x="17" y="149"/>
                    </a:cubicBezTo>
                    <a:cubicBezTo>
                      <a:pt x="24" y="169"/>
                      <a:pt x="69" y="194"/>
                      <a:pt x="84" y="209"/>
                    </a:cubicBezTo>
                    <a:cubicBezTo>
                      <a:pt x="70" y="247"/>
                      <a:pt x="82" y="227"/>
                      <a:pt x="32" y="261"/>
                    </a:cubicBezTo>
                    <a:cubicBezTo>
                      <a:pt x="24" y="266"/>
                      <a:pt x="9" y="276"/>
                      <a:pt x="9" y="276"/>
                    </a:cubicBezTo>
                    <a:cubicBezTo>
                      <a:pt x="24" y="291"/>
                      <a:pt x="39" y="306"/>
                      <a:pt x="54" y="321"/>
                    </a:cubicBezTo>
                    <a:cubicBezTo>
                      <a:pt x="61" y="329"/>
                      <a:pt x="76" y="344"/>
                      <a:pt x="76" y="344"/>
                    </a:cubicBezTo>
                    <a:cubicBezTo>
                      <a:pt x="85" y="388"/>
                      <a:pt x="71" y="404"/>
                      <a:pt x="84" y="441"/>
                    </a:cubicBezTo>
                    <a:cubicBezTo>
                      <a:pt x="81" y="463"/>
                      <a:pt x="73" y="541"/>
                      <a:pt x="61" y="561"/>
                    </a:cubicBezTo>
                    <a:cubicBezTo>
                      <a:pt x="57" y="568"/>
                      <a:pt x="46" y="566"/>
                      <a:pt x="39" y="568"/>
                    </a:cubicBezTo>
                    <a:cubicBezTo>
                      <a:pt x="34" y="576"/>
                      <a:pt x="24" y="582"/>
                      <a:pt x="24" y="591"/>
                    </a:cubicBezTo>
                    <a:cubicBezTo>
                      <a:pt x="24" y="592"/>
                      <a:pt x="59" y="655"/>
                      <a:pt x="61" y="658"/>
                    </a:cubicBezTo>
                    <a:cubicBezTo>
                      <a:pt x="52" y="725"/>
                      <a:pt x="54" y="693"/>
                      <a:pt x="54" y="755"/>
                    </a:cubicBezTo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0" ty="0" sx="100000" sy="100000" flip="none" algn="tl"/>
              </a:blipFill>
              <a:ln w="9525" cap="flat" cmpd="sng">
                <a:solidFill>
                  <a:srgbClr val="4F81BD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Freeform 10" descr="분홍 박엽지"/>
              <p:cNvSpPr>
                <a:spLocks/>
              </p:cNvSpPr>
              <p:nvPr/>
            </p:nvSpPr>
            <p:spPr bwMode="auto">
              <a:xfrm>
                <a:off x="5010" y="2102"/>
                <a:ext cx="200" cy="881"/>
              </a:xfrm>
              <a:custGeom>
                <a:avLst/>
                <a:gdLst/>
                <a:ahLst/>
                <a:cxnLst>
                  <a:cxn ang="0">
                    <a:pos x="203" y="0"/>
                  </a:cxn>
                  <a:cxn ang="0">
                    <a:pos x="128" y="142"/>
                  </a:cxn>
                  <a:cxn ang="0">
                    <a:pos x="106" y="157"/>
                  </a:cxn>
                  <a:cxn ang="0">
                    <a:pos x="151" y="284"/>
                  </a:cxn>
                  <a:cxn ang="0">
                    <a:pos x="121" y="359"/>
                  </a:cxn>
                  <a:cxn ang="0">
                    <a:pos x="113" y="561"/>
                  </a:cxn>
                  <a:cxn ang="0">
                    <a:pos x="113" y="658"/>
                  </a:cxn>
                  <a:cxn ang="0">
                    <a:pos x="106" y="681"/>
                  </a:cxn>
                  <a:cxn ang="0">
                    <a:pos x="53" y="696"/>
                  </a:cxn>
                  <a:cxn ang="0">
                    <a:pos x="61" y="741"/>
                  </a:cxn>
                  <a:cxn ang="0">
                    <a:pos x="46" y="785"/>
                  </a:cxn>
                  <a:cxn ang="0">
                    <a:pos x="38" y="853"/>
                  </a:cxn>
                  <a:cxn ang="0">
                    <a:pos x="31" y="875"/>
                  </a:cxn>
                  <a:cxn ang="0">
                    <a:pos x="23" y="845"/>
                  </a:cxn>
                  <a:cxn ang="0">
                    <a:pos x="8" y="778"/>
                  </a:cxn>
                </a:cxnLst>
                <a:rect l="0" t="0" r="r" b="b"/>
                <a:pathLst>
                  <a:path w="203" h="879">
                    <a:moveTo>
                      <a:pt x="203" y="0"/>
                    </a:moveTo>
                    <a:cubicBezTo>
                      <a:pt x="185" y="48"/>
                      <a:pt x="182" y="125"/>
                      <a:pt x="128" y="142"/>
                    </a:cubicBezTo>
                    <a:cubicBezTo>
                      <a:pt x="121" y="147"/>
                      <a:pt x="108" y="148"/>
                      <a:pt x="106" y="157"/>
                    </a:cubicBezTo>
                    <a:cubicBezTo>
                      <a:pt x="98" y="199"/>
                      <a:pt x="128" y="250"/>
                      <a:pt x="151" y="284"/>
                    </a:cubicBezTo>
                    <a:cubicBezTo>
                      <a:pt x="144" y="312"/>
                      <a:pt x="130" y="332"/>
                      <a:pt x="121" y="359"/>
                    </a:cubicBezTo>
                    <a:cubicBezTo>
                      <a:pt x="141" y="424"/>
                      <a:pt x="189" y="512"/>
                      <a:pt x="113" y="561"/>
                    </a:cubicBezTo>
                    <a:cubicBezTo>
                      <a:pt x="129" y="610"/>
                      <a:pt x="129" y="611"/>
                      <a:pt x="113" y="658"/>
                    </a:cubicBezTo>
                    <a:cubicBezTo>
                      <a:pt x="110" y="666"/>
                      <a:pt x="112" y="675"/>
                      <a:pt x="106" y="681"/>
                    </a:cubicBezTo>
                    <a:cubicBezTo>
                      <a:pt x="93" y="694"/>
                      <a:pt x="71" y="691"/>
                      <a:pt x="53" y="696"/>
                    </a:cubicBezTo>
                    <a:cubicBezTo>
                      <a:pt x="35" y="753"/>
                      <a:pt x="52" y="681"/>
                      <a:pt x="61" y="741"/>
                    </a:cubicBezTo>
                    <a:cubicBezTo>
                      <a:pt x="63" y="756"/>
                      <a:pt x="51" y="770"/>
                      <a:pt x="46" y="785"/>
                    </a:cubicBezTo>
                    <a:cubicBezTo>
                      <a:pt x="43" y="808"/>
                      <a:pt x="42" y="830"/>
                      <a:pt x="38" y="853"/>
                    </a:cubicBezTo>
                    <a:cubicBezTo>
                      <a:pt x="37" y="861"/>
                      <a:pt x="38" y="879"/>
                      <a:pt x="31" y="875"/>
                    </a:cubicBezTo>
                    <a:cubicBezTo>
                      <a:pt x="22" y="870"/>
                      <a:pt x="27" y="854"/>
                      <a:pt x="23" y="845"/>
                    </a:cubicBezTo>
                    <a:cubicBezTo>
                      <a:pt x="0" y="792"/>
                      <a:pt x="8" y="863"/>
                      <a:pt x="8" y="778"/>
                    </a:cubicBezTo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0" ty="0" sx="100000" sy="100000" flip="none" algn="tl"/>
              </a:blipFill>
              <a:ln w="9525" cap="flat" cmpd="sng">
                <a:solidFill>
                  <a:srgbClr val="4F81BD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7" name="Text Box 11"/>
            <p:cNvSpPr txBox="1">
              <a:spLocks noChangeArrowheads="1"/>
            </p:cNvSpPr>
            <p:nvPr/>
          </p:nvSpPr>
          <p:spPr bwMode="auto">
            <a:xfrm>
              <a:off x="2401491" y="5642433"/>
              <a:ext cx="1014266" cy="246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Stainless Steel</a:t>
              </a:r>
            </a:p>
          </p:txBody>
        </p:sp>
        <p:sp>
          <p:nvSpPr>
            <p:cNvPr id="98" name="Text Box 14"/>
            <p:cNvSpPr txBox="1">
              <a:spLocks noChangeArrowheads="1"/>
            </p:cNvSpPr>
            <p:nvPr/>
          </p:nvSpPr>
          <p:spPr bwMode="auto">
            <a:xfrm>
              <a:off x="2522123" y="6061722"/>
              <a:ext cx="854598" cy="2771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配管</a:t>
              </a: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 </a:t>
              </a:r>
              <a:r>
                <a:rPr kumimoji="1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外部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99" name="Text Box 25"/>
            <p:cNvSpPr txBox="1">
              <a:spLocks noChangeArrowheads="1"/>
            </p:cNvSpPr>
            <p:nvPr/>
          </p:nvSpPr>
          <p:spPr bwMode="auto">
            <a:xfrm>
              <a:off x="2133241" y="4837205"/>
              <a:ext cx="404755" cy="3081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HF</a:t>
              </a:r>
            </a:p>
          </p:txBody>
        </p:sp>
        <p:sp>
          <p:nvSpPr>
            <p:cNvPr id="100" name="Oval 27"/>
            <p:cNvSpPr>
              <a:spLocks noChangeArrowheads="1"/>
            </p:cNvSpPr>
            <p:nvPr/>
          </p:nvSpPr>
          <p:spPr bwMode="auto">
            <a:xfrm>
              <a:off x="2076451" y="5722938"/>
              <a:ext cx="266700" cy="287337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03" name="그룹 2"/>
          <p:cNvGrpSpPr>
            <a:grpSpLocks/>
          </p:cNvGrpSpPr>
          <p:nvPr/>
        </p:nvGrpSpPr>
        <p:grpSpPr bwMode="auto">
          <a:xfrm>
            <a:off x="5322409" y="4060215"/>
            <a:ext cx="2070100" cy="1788298"/>
            <a:chOff x="1334966" y="6794499"/>
            <a:chExt cx="2069960" cy="1789072"/>
          </a:xfrm>
        </p:grpSpPr>
        <p:sp>
          <p:nvSpPr>
            <p:cNvPr id="104" name="Oval 16" descr="작은 물방울"/>
            <p:cNvSpPr>
              <a:spLocks noChangeArrowheads="1"/>
            </p:cNvSpPr>
            <p:nvPr/>
          </p:nvSpPr>
          <p:spPr bwMode="auto">
            <a:xfrm>
              <a:off x="1960399" y="7045433"/>
              <a:ext cx="707977" cy="395459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9525" algn="ctr">
              <a:solidFill>
                <a:srgbClr val="4F81B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Rectangle 17"/>
            <p:cNvSpPr>
              <a:spLocks noChangeArrowheads="1"/>
            </p:cNvSpPr>
            <p:nvPr/>
          </p:nvSpPr>
          <p:spPr bwMode="auto">
            <a:xfrm>
              <a:off x="1334966" y="7243957"/>
              <a:ext cx="1993765" cy="794094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Text Box 18"/>
            <p:cNvSpPr txBox="1">
              <a:spLocks noChangeArrowheads="1"/>
            </p:cNvSpPr>
            <p:nvPr/>
          </p:nvSpPr>
          <p:spPr bwMode="auto">
            <a:xfrm>
              <a:off x="2544559" y="6794499"/>
              <a:ext cx="854663" cy="27711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配管</a:t>
              </a: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 </a:t>
              </a:r>
              <a:r>
                <a:rPr kumimoji="1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內部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grpSp>
          <p:nvGrpSpPr>
            <p:cNvPr id="107" name="Group 19"/>
            <p:cNvGrpSpPr>
              <a:grpSpLocks/>
            </p:cNvGrpSpPr>
            <p:nvPr/>
          </p:nvGrpSpPr>
          <p:grpSpPr bwMode="auto">
            <a:xfrm>
              <a:off x="2092569" y="7254875"/>
              <a:ext cx="363415" cy="606425"/>
              <a:chOff x="4958" y="2095"/>
              <a:chExt cx="256" cy="886"/>
            </a:xfrm>
          </p:grpSpPr>
          <p:sp>
            <p:nvSpPr>
              <p:cNvPr id="115" name="Freeform 20" descr="분홍 박엽지"/>
              <p:cNvSpPr>
                <a:spLocks/>
              </p:cNvSpPr>
              <p:nvPr/>
            </p:nvSpPr>
            <p:spPr bwMode="auto">
              <a:xfrm>
                <a:off x="4958" y="2095"/>
                <a:ext cx="85" cy="756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7" y="149"/>
                  </a:cxn>
                  <a:cxn ang="0">
                    <a:pos x="84" y="209"/>
                  </a:cxn>
                  <a:cxn ang="0">
                    <a:pos x="32" y="261"/>
                  </a:cxn>
                  <a:cxn ang="0">
                    <a:pos x="9" y="276"/>
                  </a:cxn>
                  <a:cxn ang="0">
                    <a:pos x="54" y="321"/>
                  </a:cxn>
                  <a:cxn ang="0">
                    <a:pos x="76" y="344"/>
                  </a:cxn>
                  <a:cxn ang="0">
                    <a:pos x="84" y="441"/>
                  </a:cxn>
                  <a:cxn ang="0">
                    <a:pos x="61" y="561"/>
                  </a:cxn>
                  <a:cxn ang="0">
                    <a:pos x="39" y="568"/>
                  </a:cxn>
                  <a:cxn ang="0">
                    <a:pos x="24" y="591"/>
                  </a:cxn>
                  <a:cxn ang="0">
                    <a:pos x="61" y="658"/>
                  </a:cxn>
                  <a:cxn ang="0">
                    <a:pos x="54" y="755"/>
                  </a:cxn>
                </a:cxnLst>
                <a:rect l="0" t="0" r="r" b="b"/>
                <a:pathLst>
                  <a:path w="85" h="755">
                    <a:moveTo>
                      <a:pt x="24" y="0"/>
                    </a:moveTo>
                    <a:cubicBezTo>
                      <a:pt x="19" y="46"/>
                      <a:pt x="0" y="103"/>
                      <a:pt x="17" y="149"/>
                    </a:cubicBezTo>
                    <a:cubicBezTo>
                      <a:pt x="24" y="169"/>
                      <a:pt x="69" y="194"/>
                      <a:pt x="84" y="209"/>
                    </a:cubicBezTo>
                    <a:cubicBezTo>
                      <a:pt x="70" y="247"/>
                      <a:pt x="82" y="227"/>
                      <a:pt x="32" y="261"/>
                    </a:cubicBezTo>
                    <a:cubicBezTo>
                      <a:pt x="24" y="266"/>
                      <a:pt x="9" y="276"/>
                      <a:pt x="9" y="276"/>
                    </a:cubicBezTo>
                    <a:cubicBezTo>
                      <a:pt x="24" y="291"/>
                      <a:pt x="39" y="306"/>
                      <a:pt x="54" y="321"/>
                    </a:cubicBezTo>
                    <a:cubicBezTo>
                      <a:pt x="61" y="329"/>
                      <a:pt x="76" y="344"/>
                      <a:pt x="76" y="344"/>
                    </a:cubicBezTo>
                    <a:cubicBezTo>
                      <a:pt x="85" y="388"/>
                      <a:pt x="71" y="404"/>
                      <a:pt x="84" y="441"/>
                    </a:cubicBezTo>
                    <a:cubicBezTo>
                      <a:pt x="81" y="463"/>
                      <a:pt x="73" y="541"/>
                      <a:pt x="61" y="561"/>
                    </a:cubicBezTo>
                    <a:cubicBezTo>
                      <a:pt x="57" y="568"/>
                      <a:pt x="46" y="566"/>
                      <a:pt x="39" y="568"/>
                    </a:cubicBezTo>
                    <a:cubicBezTo>
                      <a:pt x="34" y="576"/>
                      <a:pt x="24" y="582"/>
                      <a:pt x="24" y="591"/>
                    </a:cubicBezTo>
                    <a:cubicBezTo>
                      <a:pt x="24" y="592"/>
                      <a:pt x="59" y="655"/>
                      <a:pt x="61" y="658"/>
                    </a:cubicBezTo>
                    <a:cubicBezTo>
                      <a:pt x="52" y="725"/>
                      <a:pt x="54" y="693"/>
                      <a:pt x="54" y="755"/>
                    </a:cubicBezTo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0" ty="0" sx="100000" sy="100000" flip="none" algn="tl"/>
              </a:blipFill>
              <a:ln w="9525" cap="flat" cmpd="sng">
                <a:solidFill>
                  <a:srgbClr val="4F81BD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Freeform 21" descr="분홍 박엽지"/>
              <p:cNvSpPr>
                <a:spLocks/>
              </p:cNvSpPr>
              <p:nvPr/>
            </p:nvSpPr>
            <p:spPr bwMode="auto">
              <a:xfrm>
                <a:off x="5010" y="2102"/>
                <a:ext cx="204" cy="879"/>
              </a:xfrm>
              <a:custGeom>
                <a:avLst/>
                <a:gdLst/>
                <a:ahLst/>
                <a:cxnLst>
                  <a:cxn ang="0">
                    <a:pos x="203" y="0"/>
                  </a:cxn>
                  <a:cxn ang="0">
                    <a:pos x="128" y="142"/>
                  </a:cxn>
                  <a:cxn ang="0">
                    <a:pos x="106" y="157"/>
                  </a:cxn>
                  <a:cxn ang="0">
                    <a:pos x="151" y="284"/>
                  </a:cxn>
                  <a:cxn ang="0">
                    <a:pos x="121" y="359"/>
                  </a:cxn>
                  <a:cxn ang="0">
                    <a:pos x="113" y="561"/>
                  </a:cxn>
                  <a:cxn ang="0">
                    <a:pos x="113" y="658"/>
                  </a:cxn>
                  <a:cxn ang="0">
                    <a:pos x="106" y="681"/>
                  </a:cxn>
                  <a:cxn ang="0">
                    <a:pos x="53" y="696"/>
                  </a:cxn>
                  <a:cxn ang="0">
                    <a:pos x="61" y="741"/>
                  </a:cxn>
                  <a:cxn ang="0">
                    <a:pos x="46" y="785"/>
                  </a:cxn>
                  <a:cxn ang="0">
                    <a:pos x="38" y="853"/>
                  </a:cxn>
                  <a:cxn ang="0">
                    <a:pos x="31" y="875"/>
                  </a:cxn>
                  <a:cxn ang="0">
                    <a:pos x="23" y="845"/>
                  </a:cxn>
                  <a:cxn ang="0">
                    <a:pos x="8" y="778"/>
                  </a:cxn>
                </a:cxnLst>
                <a:rect l="0" t="0" r="r" b="b"/>
                <a:pathLst>
                  <a:path w="203" h="879">
                    <a:moveTo>
                      <a:pt x="203" y="0"/>
                    </a:moveTo>
                    <a:cubicBezTo>
                      <a:pt x="185" y="48"/>
                      <a:pt x="182" y="125"/>
                      <a:pt x="128" y="142"/>
                    </a:cubicBezTo>
                    <a:cubicBezTo>
                      <a:pt x="121" y="147"/>
                      <a:pt x="108" y="148"/>
                      <a:pt x="106" y="157"/>
                    </a:cubicBezTo>
                    <a:cubicBezTo>
                      <a:pt x="98" y="199"/>
                      <a:pt x="128" y="250"/>
                      <a:pt x="151" y="284"/>
                    </a:cubicBezTo>
                    <a:cubicBezTo>
                      <a:pt x="144" y="312"/>
                      <a:pt x="130" y="332"/>
                      <a:pt x="121" y="359"/>
                    </a:cubicBezTo>
                    <a:cubicBezTo>
                      <a:pt x="141" y="424"/>
                      <a:pt x="189" y="512"/>
                      <a:pt x="113" y="561"/>
                    </a:cubicBezTo>
                    <a:cubicBezTo>
                      <a:pt x="129" y="610"/>
                      <a:pt x="129" y="611"/>
                      <a:pt x="113" y="658"/>
                    </a:cubicBezTo>
                    <a:cubicBezTo>
                      <a:pt x="110" y="666"/>
                      <a:pt x="112" y="675"/>
                      <a:pt x="106" y="681"/>
                    </a:cubicBezTo>
                    <a:cubicBezTo>
                      <a:pt x="93" y="694"/>
                      <a:pt x="71" y="691"/>
                      <a:pt x="53" y="696"/>
                    </a:cubicBezTo>
                    <a:cubicBezTo>
                      <a:pt x="35" y="753"/>
                      <a:pt x="52" y="681"/>
                      <a:pt x="61" y="741"/>
                    </a:cubicBezTo>
                    <a:cubicBezTo>
                      <a:pt x="63" y="756"/>
                      <a:pt x="51" y="770"/>
                      <a:pt x="46" y="785"/>
                    </a:cubicBezTo>
                    <a:cubicBezTo>
                      <a:pt x="43" y="808"/>
                      <a:pt x="42" y="830"/>
                      <a:pt x="38" y="853"/>
                    </a:cubicBezTo>
                    <a:cubicBezTo>
                      <a:pt x="37" y="861"/>
                      <a:pt x="38" y="879"/>
                      <a:pt x="31" y="875"/>
                    </a:cubicBezTo>
                    <a:cubicBezTo>
                      <a:pt x="22" y="870"/>
                      <a:pt x="27" y="854"/>
                      <a:pt x="23" y="845"/>
                    </a:cubicBezTo>
                    <a:cubicBezTo>
                      <a:pt x="0" y="792"/>
                      <a:pt x="8" y="863"/>
                      <a:pt x="8" y="778"/>
                    </a:cubicBezTo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0" ty="0" sx="100000" sy="100000" flip="none" algn="tl"/>
              </a:blipFill>
              <a:ln w="9525" cap="flat" cmpd="sng">
                <a:solidFill>
                  <a:srgbClr val="4F81BD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8" name="Text Box 22"/>
            <p:cNvSpPr txBox="1">
              <a:spLocks noChangeArrowheads="1"/>
            </p:cNvSpPr>
            <p:nvPr/>
          </p:nvSpPr>
          <p:spPr bwMode="auto">
            <a:xfrm>
              <a:off x="2392169" y="7823644"/>
              <a:ext cx="1012757" cy="2461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Stainless Steel</a:t>
              </a:r>
            </a:p>
          </p:txBody>
        </p:sp>
        <p:sp>
          <p:nvSpPr>
            <p:cNvPr id="109" name="Text Box 23"/>
            <p:cNvSpPr txBox="1">
              <a:spLocks noChangeArrowheads="1"/>
            </p:cNvSpPr>
            <p:nvPr/>
          </p:nvSpPr>
          <p:spPr bwMode="auto">
            <a:xfrm>
              <a:off x="2535035" y="8306452"/>
              <a:ext cx="854663" cy="27711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配管</a:t>
              </a:r>
              <a:r>
                <a:rPr kumimoji="1" lang="ko-KR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 </a:t>
              </a:r>
              <a:r>
                <a:rPr kumimoji="1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外部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10" name="Text Box 26"/>
            <p:cNvSpPr txBox="1">
              <a:spLocks noChangeArrowheads="1"/>
            </p:cNvSpPr>
            <p:nvPr/>
          </p:nvSpPr>
          <p:spPr bwMode="auto">
            <a:xfrm>
              <a:off x="2123901" y="7021610"/>
              <a:ext cx="403198" cy="3081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301625" marR="0" lvl="0" indent="-301625" defTabSz="80486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rPr>
                <a:t>HF</a:t>
              </a:r>
            </a:p>
          </p:txBody>
        </p:sp>
        <p:grpSp>
          <p:nvGrpSpPr>
            <p:cNvPr id="111" name="Group 28"/>
            <p:cNvGrpSpPr>
              <a:grpSpLocks/>
            </p:cNvGrpSpPr>
            <p:nvPr/>
          </p:nvGrpSpPr>
          <p:grpSpPr bwMode="auto">
            <a:xfrm flipH="1" flipV="1">
              <a:off x="1913793" y="7777162"/>
              <a:ext cx="531935" cy="258762"/>
              <a:chOff x="4958" y="2095"/>
              <a:chExt cx="256" cy="886"/>
            </a:xfrm>
          </p:grpSpPr>
          <p:sp>
            <p:nvSpPr>
              <p:cNvPr id="113" name="Freeform 29" descr="분홍 박엽지"/>
              <p:cNvSpPr>
                <a:spLocks/>
              </p:cNvSpPr>
              <p:nvPr/>
            </p:nvSpPr>
            <p:spPr bwMode="auto">
              <a:xfrm>
                <a:off x="4958" y="2093"/>
                <a:ext cx="85" cy="756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7" y="149"/>
                  </a:cxn>
                  <a:cxn ang="0">
                    <a:pos x="84" y="209"/>
                  </a:cxn>
                  <a:cxn ang="0">
                    <a:pos x="32" y="261"/>
                  </a:cxn>
                  <a:cxn ang="0">
                    <a:pos x="9" y="276"/>
                  </a:cxn>
                  <a:cxn ang="0">
                    <a:pos x="54" y="321"/>
                  </a:cxn>
                  <a:cxn ang="0">
                    <a:pos x="76" y="344"/>
                  </a:cxn>
                  <a:cxn ang="0">
                    <a:pos x="84" y="441"/>
                  </a:cxn>
                  <a:cxn ang="0">
                    <a:pos x="61" y="561"/>
                  </a:cxn>
                  <a:cxn ang="0">
                    <a:pos x="39" y="568"/>
                  </a:cxn>
                  <a:cxn ang="0">
                    <a:pos x="24" y="591"/>
                  </a:cxn>
                  <a:cxn ang="0">
                    <a:pos x="61" y="658"/>
                  </a:cxn>
                  <a:cxn ang="0">
                    <a:pos x="54" y="755"/>
                  </a:cxn>
                </a:cxnLst>
                <a:rect l="0" t="0" r="r" b="b"/>
                <a:pathLst>
                  <a:path w="85" h="755">
                    <a:moveTo>
                      <a:pt x="24" y="0"/>
                    </a:moveTo>
                    <a:cubicBezTo>
                      <a:pt x="19" y="46"/>
                      <a:pt x="0" y="103"/>
                      <a:pt x="17" y="149"/>
                    </a:cubicBezTo>
                    <a:cubicBezTo>
                      <a:pt x="24" y="169"/>
                      <a:pt x="69" y="194"/>
                      <a:pt x="84" y="209"/>
                    </a:cubicBezTo>
                    <a:cubicBezTo>
                      <a:pt x="70" y="247"/>
                      <a:pt x="82" y="227"/>
                      <a:pt x="32" y="261"/>
                    </a:cubicBezTo>
                    <a:cubicBezTo>
                      <a:pt x="24" y="266"/>
                      <a:pt x="9" y="276"/>
                      <a:pt x="9" y="276"/>
                    </a:cubicBezTo>
                    <a:cubicBezTo>
                      <a:pt x="24" y="291"/>
                      <a:pt x="39" y="306"/>
                      <a:pt x="54" y="321"/>
                    </a:cubicBezTo>
                    <a:cubicBezTo>
                      <a:pt x="61" y="329"/>
                      <a:pt x="76" y="344"/>
                      <a:pt x="76" y="344"/>
                    </a:cubicBezTo>
                    <a:cubicBezTo>
                      <a:pt x="85" y="388"/>
                      <a:pt x="71" y="404"/>
                      <a:pt x="84" y="441"/>
                    </a:cubicBezTo>
                    <a:cubicBezTo>
                      <a:pt x="81" y="463"/>
                      <a:pt x="73" y="541"/>
                      <a:pt x="61" y="561"/>
                    </a:cubicBezTo>
                    <a:cubicBezTo>
                      <a:pt x="57" y="568"/>
                      <a:pt x="46" y="566"/>
                      <a:pt x="39" y="568"/>
                    </a:cubicBezTo>
                    <a:cubicBezTo>
                      <a:pt x="34" y="576"/>
                      <a:pt x="24" y="582"/>
                      <a:pt x="24" y="591"/>
                    </a:cubicBezTo>
                    <a:cubicBezTo>
                      <a:pt x="24" y="592"/>
                      <a:pt x="59" y="655"/>
                      <a:pt x="61" y="658"/>
                    </a:cubicBezTo>
                    <a:cubicBezTo>
                      <a:pt x="52" y="725"/>
                      <a:pt x="54" y="693"/>
                      <a:pt x="54" y="755"/>
                    </a:cubicBezTo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0" ty="0" sx="100000" sy="100000" flip="none" algn="tl"/>
              </a:blipFill>
              <a:ln w="9525" cap="flat" cmpd="sng">
                <a:solidFill>
                  <a:srgbClr val="4F81BD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Freeform 30" descr="분홍 박엽지"/>
              <p:cNvSpPr>
                <a:spLocks/>
              </p:cNvSpPr>
              <p:nvPr/>
            </p:nvSpPr>
            <p:spPr bwMode="auto">
              <a:xfrm>
                <a:off x="5011" y="2099"/>
                <a:ext cx="203" cy="881"/>
              </a:xfrm>
              <a:custGeom>
                <a:avLst/>
                <a:gdLst/>
                <a:ahLst/>
                <a:cxnLst>
                  <a:cxn ang="0">
                    <a:pos x="203" y="0"/>
                  </a:cxn>
                  <a:cxn ang="0">
                    <a:pos x="128" y="142"/>
                  </a:cxn>
                  <a:cxn ang="0">
                    <a:pos x="106" y="157"/>
                  </a:cxn>
                  <a:cxn ang="0">
                    <a:pos x="151" y="284"/>
                  </a:cxn>
                  <a:cxn ang="0">
                    <a:pos x="121" y="359"/>
                  </a:cxn>
                  <a:cxn ang="0">
                    <a:pos x="113" y="561"/>
                  </a:cxn>
                  <a:cxn ang="0">
                    <a:pos x="113" y="658"/>
                  </a:cxn>
                  <a:cxn ang="0">
                    <a:pos x="106" y="681"/>
                  </a:cxn>
                  <a:cxn ang="0">
                    <a:pos x="53" y="696"/>
                  </a:cxn>
                  <a:cxn ang="0">
                    <a:pos x="61" y="741"/>
                  </a:cxn>
                  <a:cxn ang="0">
                    <a:pos x="46" y="785"/>
                  </a:cxn>
                  <a:cxn ang="0">
                    <a:pos x="38" y="853"/>
                  </a:cxn>
                  <a:cxn ang="0">
                    <a:pos x="31" y="875"/>
                  </a:cxn>
                  <a:cxn ang="0">
                    <a:pos x="23" y="845"/>
                  </a:cxn>
                  <a:cxn ang="0">
                    <a:pos x="8" y="778"/>
                  </a:cxn>
                </a:cxnLst>
                <a:rect l="0" t="0" r="r" b="b"/>
                <a:pathLst>
                  <a:path w="203" h="879">
                    <a:moveTo>
                      <a:pt x="203" y="0"/>
                    </a:moveTo>
                    <a:cubicBezTo>
                      <a:pt x="185" y="48"/>
                      <a:pt x="182" y="125"/>
                      <a:pt x="128" y="142"/>
                    </a:cubicBezTo>
                    <a:cubicBezTo>
                      <a:pt x="121" y="147"/>
                      <a:pt x="108" y="148"/>
                      <a:pt x="106" y="157"/>
                    </a:cubicBezTo>
                    <a:cubicBezTo>
                      <a:pt x="98" y="199"/>
                      <a:pt x="128" y="250"/>
                      <a:pt x="151" y="284"/>
                    </a:cubicBezTo>
                    <a:cubicBezTo>
                      <a:pt x="144" y="312"/>
                      <a:pt x="130" y="332"/>
                      <a:pt x="121" y="359"/>
                    </a:cubicBezTo>
                    <a:cubicBezTo>
                      <a:pt x="141" y="424"/>
                      <a:pt x="189" y="512"/>
                      <a:pt x="113" y="561"/>
                    </a:cubicBezTo>
                    <a:cubicBezTo>
                      <a:pt x="129" y="610"/>
                      <a:pt x="129" y="611"/>
                      <a:pt x="113" y="658"/>
                    </a:cubicBezTo>
                    <a:cubicBezTo>
                      <a:pt x="110" y="666"/>
                      <a:pt x="112" y="675"/>
                      <a:pt x="106" y="681"/>
                    </a:cubicBezTo>
                    <a:cubicBezTo>
                      <a:pt x="93" y="694"/>
                      <a:pt x="71" y="691"/>
                      <a:pt x="53" y="696"/>
                    </a:cubicBezTo>
                    <a:cubicBezTo>
                      <a:pt x="35" y="753"/>
                      <a:pt x="52" y="681"/>
                      <a:pt x="61" y="741"/>
                    </a:cubicBezTo>
                    <a:cubicBezTo>
                      <a:pt x="63" y="756"/>
                      <a:pt x="51" y="770"/>
                      <a:pt x="46" y="785"/>
                    </a:cubicBezTo>
                    <a:cubicBezTo>
                      <a:pt x="43" y="808"/>
                      <a:pt x="42" y="830"/>
                      <a:pt x="38" y="853"/>
                    </a:cubicBezTo>
                    <a:cubicBezTo>
                      <a:pt x="37" y="861"/>
                      <a:pt x="38" y="879"/>
                      <a:pt x="31" y="875"/>
                    </a:cubicBezTo>
                    <a:cubicBezTo>
                      <a:pt x="22" y="870"/>
                      <a:pt x="27" y="854"/>
                      <a:pt x="23" y="845"/>
                    </a:cubicBezTo>
                    <a:cubicBezTo>
                      <a:pt x="0" y="792"/>
                      <a:pt x="8" y="863"/>
                      <a:pt x="8" y="778"/>
                    </a:cubicBezTo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0" ty="0" sx="100000" sy="100000" flip="none" algn="tl"/>
              </a:blipFill>
              <a:ln w="9525" cap="flat" cmpd="sng">
                <a:solidFill>
                  <a:srgbClr val="4F81BD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2" name="Oval 31"/>
            <p:cNvSpPr>
              <a:spLocks noChangeArrowheads="1"/>
            </p:cNvSpPr>
            <p:nvPr/>
          </p:nvSpPr>
          <p:spPr bwMode="auto">
            <a:xfrm>
              <a:off x="1891812" y="7756525"/>
              <a:ext cx="599342" cy="576263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9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47650" y="2232569"/>
            <a:ext cx="8648700" cy="2780607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5400" b="1" i="1" dirty="0" smtClean="0">
                <a:solidFill>
                  <a:schemeClr val="tx2">
                    <a:lumMod val="75000"/>
                  </a:schemeClr>
                </a:solidFill>
                <a:latin typeface="Georgia" pitchFamily="18" charset="0"/>
                <a:ea typeface="HY견고딕" pitchFamily="18" charset="-127"/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5400" b="1" i="1" dirty="0" smtClean="0">
                <a:solidFill>
                  <a:schemeClr val="tx2">
                    <a:lumMod val="75000"/>
                  </a:schemeClr>
                </a:solidFill>
                <a:latin typeface="Georgia" pitchFamily="18" charset="0"/>
                <a:ea typeface="HY견고딕" pitchFamily="18" charset="-127"/>
              </a:rPr>
              <a:t>Thank You</a:t>
            </a:r>
            <a:endParaRPr lang="en-US" altLang="ko-KR" sz="5400" b="1" i="1" dirty="0" smtClean="0">
              <a:solidFill>
                <a:schemeClr val="tx2">
                  <a:lumMod val="75000"/>
                </a:schemeClr>
              </a:solidFill>
              <a:latin typeface="+mj-lt"/>
              <a:ea typeface="HY견고딕" pitchFamily="18" charset="-127"/>
            </a:endParaRPr>
          </a:p>
          <a:p>
            <a:pPr algn="ctr" eaLnBrk="0" hangingPunct="0">
              <a:spcBef>
                <a:spcPct val="20000"/>
              </a:spcBef>
              <a:buClr>
                <a:srgbClr val="C0504D"/>
              </a:buClr>
              <a:buSzPct val="75000"/>
              <a:defRPr/>
            </a:pPr>
            <a:endParaRPr lang="en-US" altLang="ko-KR" sz="5400" b="1" i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endParaRPr lang="en-US" altLang="ko-KR" sz="5400" b="1" i="1" dirty="0">
              <a:solidFill>
                <a:schemeClr val="tx2">
                  <a:lumMod val="75000"/>
                </a:schemeClr>
              </a:solidFill>
              <a:latin typeface="+mj-lt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8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반도체 제조 </a:t>
            </a:r>
            <a:r>
              <a:rPr lang="en-US" altLang="ko-KR" dirty="0" smtClean="0"/>
              <a:t>Flow</a:t>
            </a:r>
            <a:endParaRPr lang="en-US" altLang="ko-KR" dirty="0"/>
          </a:p>
        </p:txBody>
      </p:sp>
      <p:grpSp>
        <p:nvGrpSpPr>
          <p:cNvPr id="81" name="그룹 80"/>
          <p:cNvGrpSpPr/>
          <p:nvPr/>
        </p:nvGrpSpPr>
        <p:grpSpPr>
          <a:xfrm>
            <a:off x="700285" y="848315"/>
            <a:ext cx="7904163" cy="5494913"/>
            <a:chOff x="700285" y="848315"/>
            <a:chExt cx="7904163" cy="5494913"/>
          </a:xfrm>
        </p:grpSpPr>
        <p:sp>
          <p:nvSpPr>
            <p:cNvPr id="47" name="Text Box 2"/>
            <p:cNvSpPr txBox="1">
              <a:spLocks noChangeAspect="1" noChangeArrowheads="1"/>
            </p:cNvSpPr>
            <p:nvPr/>
          </p:nvSpPr>
          <p:spPr bwMode="auto">
            <a:xfrm>
              <a:off x="7545585" y="848315"/>
              <a:ext cx="1058863" cy="2746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Garamond" pitchFamily="18" charset="0"/>
                  <a:ea typeface="HY견고딕" pitchFamily="18" charset="-127"/>
                </a:rPr>
                <a:t>대기배출</a:t>
              </a:r>
            </a:p>
          </p:txBody>
        </p:sp>
        <p:sp>
          <p:nvSpPr>
            <p:cNvPr id="48" name="Rectangle 4"/>
            <p:cNvSpPr>
              <a:spLocks noChangeAspect="1" noChangeArrowheads="1"/>
            </p:cNvSpPr>
            <p:nvPr/>
          </p:nvSpPr>
          <p:spPr bwMode="auto">
            <a:xfrm>
              <a:off x="700285" y="1368673"/>
              <a:ext cx="7543811" cy="496445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4D4D4D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4D4D4D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Line 5"/>
            <p:cNvSpPr>
              <a:spLocks noChangeAspect="1" noChangeShapeType="1"/>
            </p:cNvSpPr>
            <p:nvPr/>
          </p:nvSpPr>
          <p:spPr bwMode="auto">
            <a:xfrm flipH="1" flipV="1">
              <a:off x="5554930" y="3628612"/>
              <a:ext cx="1684" cy="1222590"/>
            </a:xfrm>
            <a:prstGeom prst="line">
              <a:avLst/>
            </a:prstGeom>
            <a:noFill/>
            <a:ln w="57150" cap="rnd">
              <a:solidFill>
                <a:srgbClr val="008000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3" name="Line 9"/>
            <p:cNvSpPr>
              <a:spLocks noChangeAspect="1" noChangeShapeType="1"/>
            </p:cNvSpPr>
            <p:nvPr/>
          </p:nvSpPr>
          <p:spPr bwMode="auto">
            <a:xfrm>
              <a:off x="841731" y="3003845"/>
              <a:ext cx="726260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54" name="Group 10"/>
            <p:cNvGrpSpPr>
              <a:grpSpLocks noChangeAspect="1"/>
            </p:cNvGrpSpPr>
            <p:nvPr/>
          </p:nvGrpSpPr>
          <p:grpSpPr bwMode="auto">
            <a:xfrm>
              <a:off x="5347812" y="3202558"/>
              <a:ext cx="2189052" cy="417634"/>
              <a:chOff x="1445" y="701"/>
              <a:chExt cx="2454" cy="248"/>
            </a:xfrm>
          </p:grpSpPr>
          <p:sp>
            <p:nvSpPr>
              <p:cNvPr id="75" name="Freeform 11"/>
              <p:cNvSpPr>
                <a:spLocks noChangeAspect="1"/>
              </p:cNvSpPr>
              <p:nvPr/>
            </p:nvSpPr>
            <p:spPr bwMode="auto">
              <a:xfrm flipV="1">
                <a:off x="1445" y="705"/>
                <a:ext cx="100" cy="235"/>
              </a:xfrm>
              <a:custGeom>
                <a:avLst/>
                <a:gdLst>
                  <a:gd name="T0" fmla="*/ 39 w 100"/>
                  <a:gd name="T1" fmla="*/ 6 h 281"/>
                  <a:gd name="T2" fmla="*/ 6 w 100"/>
                  <a:gd name="T3" fmla="*/ 5 h 281"/>
                  <a:gd name="T4" fmla="*/ 6 w 100"/>
                  <a:gd name="T5" fmla="*/ 4 h 281"/>
                  <a:gd name="T6" fmla="*/ 42 w 100"/>
                  <a:gd name="T7" fmla="*/ 3 h 281"/>
                  <a:gd name="T8" fmla="*/ 72 w 100"/>
                  <a:gd name="T9" fmla="*/ 3 h 281"/>
                  <a:gd name="T10" fmla="*/ 96 w 100"/>
                  <a:gd name="T11" fmla="*/ 3 h 281"/>
                  <a:gd name="T12" fmla="*/ 90 w 100"/>
                  <a:gd name="T13" fmla="*/ 3 h 281"/>
                  <a:gd name="T14" fmla="*/ 34 w 100"/>
                  <a:gd name="T15" fmla="*/ 0 h 2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0"/>
                  <a:gd name="T25" fmla="*/ 0 h 281"/>
                  <a:gd name="T26" fmla="*/ 100 w 100"/>
                  <a:gd name="T27" fmla="*/ 281 h 2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0" h="281">
                    <a:moveTo>
                      <a:pt x="39" y="281"/>
                    </a:moveTo>
                    <a:cubicBezTo>
                      <a:pt x="25" y="262"/>
                      <a:pt x="11" y="244"/>
                      <a:pt x="6" y="228"/>
                    </a:cubicBezTo>
                    <a:cubicBezTo>
                      <a:pt x="1" y="212"/>
                      <a:pt x="0" y="198"/>
                      <a:pt x="6" y="184"/>
                    </a:cubicBezTo>
                    <a:cubicBezTo>
                      <a:pt x="12" y="170"/>
                      <a:pt x="31" y="156"/>
                      <a:pt x="42" y="144"/>
                    </a:cubicBezTo>
                    <a:cubicBezTo>
                      <a:pt x="53" y="132"/>
                      <a:pt x="63" y="124"/>
                      <a:pt x="72" y="112"/>
                    </a:cubicBezTo>
                    <a:cubicBezTo>
                      <a:pt x="81" y="100"/>
                      <a:pt x="93" y="86"/>
                      <a:pt x="96" y="72"/>
                    </a:cubicBezTo>
                    <a:cubicBezTo>
                      <a:pt x="99" y="58"/>
                      <a:pt x="100" y="40"/>
                      <a:pt x="90" y="28"/>
                    </a:cubicBezTo>
                    <a:cubicBezTo>
                      <a:pt x="80" y="16"/>
                      <a:pt x="42" y="3"/>
                      <a:pt x="34" y="0"/>
                    </a:cubicBezTo>
                  </a:path>
                </a:pathLst>
              </a:custGeom>
              <a:noFill/>
              <a:ln w="9525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6" name="Line 12"/>
              <p:cNvSpPr>
                <a:spLocks noChangeAspect="1" noChangeShapeType="1"/>
              </p:cNvSpPr>
              <p:nvPr/>
            </p:nvSpPr>
            <p:spPr bwMode="auto">
              <a:xfrm flipV="1">
                <a:off x="1487" y="949"/>
                <a:ext cx="2404" cy="0"/>
              </a:xfrm>
              <a:prstGeom prst="line">
                <a:avLst/>
              </a:prstGeom>
              <a:noFill/>
              <a:ln w="3175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" name="Line 13"/>
              <p:cNvSpPr>
                <a:spLocks noChangeAspect="1" noChangeShapeType="1"/>
              </p:cNvSpPr>
              <p:nvPr/>
            </p:nvSpPr>
            <p:spPr bwMode="auto">
              <a:xfrm flipV="1">
                <a:off x="1495" y="701"/>
                <a:ext cx="2404" cy="0"/>
              </a:xfrm>
              <a:prstGeom prst="line">
                <a:avLst/>
              </a:prstGeom>
              <a:noFill/>
              <a:ln w="3175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56" name="Text Box 15"/>
            <p:cNvSpPr txBox="1">
              <a:spLocks noChangeAspect="1" noChangeArrowheads="1"/>
            </p:cNvSpPr>
            <p:nvPr/>
          </p:nvSpPr>
          <p:spPr bwMode="auto">
            <a:xfrm>
              <a:off x="3630563" y="5734640"/>
              <a:ext cx="900113" cy="5810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Garamond" pitchFamily="18" charset="0"/>
                  <a:ea typeface="HY견고딕" pitchFamily="18" charset="-127"/>
                </a:rPr>
                <a:t>Vacuum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Garamond" pitchFamily="18" charset="0"/>
                  <a:ea typeface="HY견고딕" pitchFamily="18" charset="-127"/>
                </a:rPr>
                <a:t>Pump</a:t>
              </a:r>
            </a:p>
          </p:txBody>
        </p:sp>
        <p:sp>
          <p:nvSpPr>
            <p:cNvPr id="57" name="Text Box 16"/>
            <p:cNvSpPr txBox="1">
              <a:spLocks noChangeAspect="1" noChangeArrowheads="1"/>
            </p:cNvSpPr>
            <p:nvPr/>
          </p:nvSpPr>
          <p:spPr bwMode="auto">
            <a:xfrm>
              <a:off x="4997648" y="5758453"/>
              <a:ext cx="1293944" cy="5847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Garamond" pitchFamily="18" charset="0"/>
                  <a:ea typeface="HY견고딕" pitchFamily="18" charset="-127"/>
                </a:rPr>
                <a:t>POU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Garamond" pitchFamily="18" charset="0"/>
                  <a:ea typeface="HY견고딕" pitchFamily="18" charset="-127"/>
                </a:rPr>
                <a:t>SCRUBBER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HY견고딕" pitchFamily="18" charset="-127"/>
              </a:endParaRPr>
            </a:p>
          </p:txBody>
        </p:sp>
        <p:sp>
          <p:nvSpPr>
            <p:cNvPr id="58" name="Text Box 17"/>
            <p:cNvSpPr txBox="1">
              <a:spLocks noChangeAspect="1" noChangeArrowheads="1"/>
            </p:cNvSpPr>
            <p:nvPr/>
          </p:nvSpPr>
          <p:spPr bwMode="auto">
            <a:xfrm>
              <a:off x="5661014" y="3227818"/>
              <a:ext cx="1534021" cy="367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7620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defTabSz="7620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defTabSz="7620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defTabSz="7620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defTabSz="7620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7620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Garamond" pitchFamily="18" charset="0"/>
                  <a:ea typeface="HY견고딕" pitchFamily="18" charset="-127"/>
                </a:rPr>
                <a:t>Exhaust Duct</a:t>
              </a:r>
            </a:p>
          </p:txBody>
        </p:sp>
        <p:sp>
          <p:nvSpPr>
            <p:cNvPr id="59" name="Freeform 18"/>
            <p:cNvSpPr>
              <a:spLocks noChangeAspect="1"/>
            </p:cNvSpPr>
            <p:nvPr/>
          </p:nvSpPr>
          <p:spPr bwMode="auto">
            <a:xfrm>
              <a:off x="7467825" y="1131228"/>
              <a:ext cx="634825" cy="2283514"/>
            </a:xfrm>
            <a:custGeom>
              <a:avLst/>
              <a:gdLst>
                <a:gd name="T0" fmla="*/ 0 w 408"/>
                <a:gd name="T1" fmla="*/ 2147483647 h 1315"/>
                <a:gd name="T2" fmla="*/ 2147483647 w 408"/>
                <a:gd name="T3" fmla="*/ 2147483647 h 1315"/>
                <a:gd name="T4" fmla="*/ 2147483647 w 408"/>
                <a:gd name="T5" fmla="*/ 0 h 1315"/>
                <a:gd name="T6" fmla="*/ 0 60000 65536"/>
                <a:gd name="T7" fmla="*/ 0 60000 65536"/>
                <a:gd name="T8" fmla="*/ 0 60000 65536"/>
                <a:gd name="T9" fmla="*/ 0 w 408"/>
                <a:gd name="T10" fmla="*/ 0 h 1315"/>
                <a:gd name="T11" fmla="*/ 408 w 408"/>
                <a:gd name="T12" fmla="*/ 1315 h 13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8" h="1315">
                  <a:moveTo>
                    <a:pt x="0" y="1315"/>
                  </a:moveTo>
                  <a:lnTo>
                    <a:pt x="408" y="1315"/>
                  </a:lnTo>
                  <a:lnTo>
                    <a:pt x="408" y="0"/>
                  </a:lnTo>
                </a:path>
              </a:pathLst>
            </a:custGeom>
            <a:noFill/>
            <a:ln w="57150">
              <a:solidFill>
                <a:srgbClr val="008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0" name="Text Box 19"/>
            <p:cNvSpPr txBox="1">
              <a:spLocks noChangeAspect="1" noChangeArrowheads="1"/>
            </p:cNvSpPr>
            <p:nvPr/>
          </p:nvSpPr>
          <p:spPr bwMode="auto">
            <a:xfrm>
              <a:off x="5023098" y="1768049"/>
              <a:ext cx="1005403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Garamond" pitchFamily="18" charset="0"/>
                  <a:ea typeface="HY견고딕" pitchFamily="18" charset="-127"/>
                </a:rPr>
                <a:t>CVD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Garamond" pitchFamily="18" charset="0"/>
                  <a:ea typeface="HY견고딕" pitchFamily="18" charset="-127"/>
                </a:rPr>
                <a:t>Diffusion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Garamond" pitchFamily="18" charset="0"/>
                  <a:ea typeface="HY견고딕" pitchFamily="18" charset="-127"/>
                </a:rPr>
                <a:t>Metal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Garamond" pitchFamily="18" charset="0"/>
                  <a:ea typeface="HY견고딕" pitchFamily="18" charset="-127"/>
                </a:rPr>
                <a:t>Etch</a:t>
              </a:r>
            </a:p>
          </p:txBody>
        </p:sp>
        <p:sp>
          <p:nvSpPr>
            <p:cNvPr id="61" name="Line 20"/>
            <p:cNvSpPr>
              <a:spLocks noChangeAspect="1" noChangeShapeType="1"/>
            </p:cNvSpPr>
            <p:nvPr/>
          </p:nvSpPr>
          <p:spPr bwMode="auto">
            <a:xfrm flipV="1">
              <a:off x="2242725" y="2362238"/>
              <a:ext cx="917718" cy="0"/>
            </a:xfrm>
            <a:prstGeom prst="line">
              <a:avLst/>
            </a:prstGeom>
            <a:noFill/>
            <a:ln w="57150" cap="rnd">
              <a:solidFill>
                <a:srgbClr val="FF0000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Text Box 21"/>
            <p:cNvSpPr txBox="1">
              <a:spLocks noChangeAspect="1" noChangeArrowheads="1"/>
            </p:cNvSpPr>
            <p:nvPr/>
          </p:nvSpPr>
          <p:spPr bwMode="auto">
            <a:xfrm>
              <a:off x="3566260" y="2690619"/>
              <a:ext cx="980022" cy="580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Garamond" pitchFamily="18" charset="0"/>
                  <a:ea typeface="HY견고딕" pitchFamily="18" charset="-127"/>
                </a:rPr>
                <a:t>Process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Garamond" pitchFamily="18" charset="0"/>
                  <a:ea typeface="HY견고딕" pitchFamily="18" charset="-127"/>
                </a:rPr>
                <a:t>Chamber</a:t>
              </a:r>
            </a:p>
          </p:txBody>
        </p:sp>
        <p:pic>
          <p:nvPicPr>
            <p:cNvPr id="63" name="Picture 22" descr="ccs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8003" y="3583143"/>
              <a:ext cx="484959" cy="540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3" descr="gas cabine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307" y="1872192"/>
              <a:ext cx="368771" cy="948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24" descr="TCSG-R30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104" y="5144219"/>
              <a:ext cx="368771" cy="569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 Box 25"/>
            <p:cNvSpPr txBox="1">
              <a:spLocks noChangeAspect="1" noChangeArrowheads="1"/>
            </p:cNvSpPr>
            <p:nvPr/>
          </p:nvSpPr>
          <p:spPr bwMode="auto">
            <a:xfrm>
              <a:off x="2599709" y="5715097"/>
              <a:ext cx="761117" cy="336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Garamond" pitchFamily="18" charset="0"/>
                  <a:ea typeface="HY견고딕" pitchFamily="18" charset="-127"/>
                </a:rPr>
                <a:t>Chiller</a:t>
              </a:r>
            </a:p>
          </p:txBody>
        </p:sp>
        <p:sp>
          <p:nvSpPr>
            <p:cNvPr id="67" name="Line 26"/>
            <p:cNvSpPr>
              <a:spLocks noChangeAspect="1" noChangeShapeType="1"/>
            </p:cNvSpPr>
            <p:nvPr/>
          </p:nvSpPr>
          <p:spPr bwMode="auto">
            <a:xfrm flipV="1">
              <a:off x="3089720" y="3354118"/>
              <a:ext cx="633141" cy="1604859"/>
            </a:xfrm>
            <a:prstGeom prst="line">
              <a:avLst/>
            </a:prstGeom>
            <a:noFill/>
            <a:ln w="38100" cap="rnd">
              <a:solidFill>
                <a:srgbClr val="4D4D4D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8" name="Text Box 27"/>
            <p:cNvSpPr txBox="1">
              <a:spLocks noChangeAspect="1" noChangeArrowheads="1"/>
            </p:cNvSpPr>
            <p:nvPr/>
          </p:nvSpPr>
          <p:spPr bwMode="auto">
            <a:xfrm>
              <a:off x="1311536" y="2692303"/>
              <a:ext cx="1239340" cy="336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Garamond" pitchFamily="18" charset="0"/>
                  <a:ea typeface="HY견고딕" pitchFamily="18" charset="-127"/>
                </a:rPr>
                <a:t>Gas Cabinet</a:t>
              </a:r>
            </a:p>
          </p:txBody>
        </p:sp>
        <p:sp>
          <p:nvSpPr>
            <p:cNvPr id="69" name="Text Box 28"/>
            <p:cNvSpPr txBox="1">
              <a:spLocks noChangeAspect="1" noChangeArrowheads="1"/>
            </p:cNvSpPr>
            <p:nvPr/>
          </p:nvSpPr>
          <p:spPr bwMode="auto">
            <a:xfrm>
              <a:off x="1520338" y="4042878"/>
              <a:ext cx="671871" cy="338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Garamond" pitchFamily="18" charset="0"/>
                  <a:ea typeface="HY견고딕" pitchFamily="18" charset="-127"/>
                </a:rPr>
                <a:t>CCSS</a:t>
              </a:r>
            </a:p>
          </p:txBody>
        </p:sp>
        <p:sp>
          <p:nvSpPr>
            <p:cNvPr id="70" name="Line 29"/>
            <p:cNvSpPr>
              <a:spLocks noChangeAspect="1" noChangeShapeType="1"/>
            </p:cNvSpPr>
            <p:nvPr/>
          </p:nvSpPr>
          <p:spPr bwMode="auto">
            <a:xfrm flipV="1">
              <a:off x="2313448" y="2896068"/>
              <a:ext cx="846995" cy="764539"/>
            </a:xfrm>
            <a:prstGeom prst="line">
              <a:avLst/>
            </a:prstGeom>
            <a:noFill/>
            <a:ln w="38100" cap="rnd">
              <a:solidFill>
                <a:srgbClr val="4D4D4D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1" name="Line 30"/>
            <p:cNvSpPr>
              <a:spLocks noChangeAspect="1" noChangeShapeType="1"/>
            </p:cNvSpPr>
            <p:nvPr/>
          </p:nvSpPr>
          <p:spPr bwMode="auto">
            <a:xfrm flipH="1">
              <a:off x="2948273" y="3354118"/>
              <a:ext cx="633141" cy="1604859"/>
            </a:xfrm>
            <a:prstGeom prst="line">
              <a:avLst/>
            </a:prstGeom>
            <a:noFill/>
            <a:ln w="38100" cap="rnd">
              <a:solidFill>
                <a:srgbClr val="4D4D4D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2" name="AutoShape 32"/>
            <p:cNvSpPr>
              <a:spLocks noChangeAspect="1" noChangeArrowheads="1"/>
            </p:cNvSpPr>
            <p:nvPr/>
          </p:nvSpPr>
          <p:spPr bwMode="auto">
            <a:xfrm>
              <a:off x="6146076" y="4244896"/>
              <a:ext cx="1827017" cy="120116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Scrubber</a:t>
              </a:r>
              <a:r>
                <a:rPr kumimoji="1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zh-CN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是把</a:t>
              </a:r>
              <a:endParaRPr kumimoji="1" lang="en-US" altLang="zh-CN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b="1" kern="0" dirty="0" smtClean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半導體製造工程當中</a:t>
              </a:r>
              <a:endParaRPr kumimoji="1" lang="en-US" altLang="zh-CN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b="1" kern="0" dirty="0" smtClean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排出的有害</a:t>
              </a:r>
              <a:endPara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GAS</a:t>
              </a:r>
              <a:r>
                <a:rPr lang="zh-CN" altLang="en-US" sz="1100" b="1" kern="0" noProof="0" dirty="0" smtClean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淨化之後排出的設備</a:t>
              </a:r>
              <a:endParaRPr kumimoji="1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 bwMode="auto">
            <a:xfrm>
              <a:off x="1225748" y="4286840"/>
              <a:ext cx="1255712" cy="4000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</a:rPr>
                <a:t>( Central Chemical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</a:rPr>
                <a:t>  Supply System )</a:t>
              </a: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endParaRPr>
            </a:p>
          </p:txBody>
        </p:sp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798" y="1743666"/>
              <a:ext cx="1737203" cy="1023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 descr="C:\Users\user\Desktop\pump-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4897403"/>
              <a:ext cx="720935" cy="859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Line 8"/>
            <p:cNvSpPr>
              <a:spLocks noChangeAspect="1" noChangeShapeType="1"/>
            </p:cNvSpPr>
            <p:nvPr/>
          </p:nvSpPr>
          <p:spPr bwMode="auto">
            <a:xfrm flipH="1">
              <a:off x="4147203" y="3323806"/>
              <a:ext cx="1553" cy="1620000"/>
            </a:xfrm>
            <a:prstGeom prst="line">
              <a:avLst/>
            </a:prstGeom>
            <a:noFill/>
            <a:ln w="57150" cap="rnd">
              <a:solidFill>
                <a:srgbClr val="FF0000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Line 6"/>
            <p:cNvSpPr>
              <a:spLocks noChangeShapeType="1"/>
            </p:cNvSpPr>
            <p:nvPr/>
          </p:nvSpPr>
          <p:spPr bwMode="auto">
            <a:xfrm>
              <a:off x="4375026" y="5397024"/>
              <a:ext cx="864000" cy="0"/>
            </a:xfrm>
            <a:prstGeom prst="line">
              <a:avLst/>
            </a:prstGeom>
            <a:noFill/>
            <a:ln w="57150" cap="rnd">
              <a:solidFill>
                <a:srgbClr val="FF0000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35" name="그림 34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2080" y="4341658"/>
            <a:ext cx="600435" cy="146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03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46192" y="53416"/>
            <a:ext cx="8229600" cy="634082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zh-CN" altLang="en-US" dirty="0" smtClean="0"/>
              <a:t>半導體使用</a:t>
            </a:r>
            <a:r>
              <a:rPr lang="en-US" altLang="zh-CN" dirty="0" smtClean="0"/>
              <a:t>GAS</a:t>
            </a:r>
            <a:r>
              <a:rPr lang="zh-CN" altLang="en-US" dirty="0" smtClean="0"/>
              <a:t>的理解</a:t>
            </a:r>
            <a:endParaRPr lang="ko-KR" alt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23850" y="738336"/>
            <a:ext cx="8208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2-1. 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製成類使用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GAS</a:t>
            </a:r>
          </a:p>
        </p:txBody>
      </p:sp>
      <p:graphicFrame>
        <p:nvGraphicFramePr>
          <p:cNvPr id="60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555523"/>
              </p:ext>
            </p:extLst>
          </p:nvPr>
        </p:nvGraphicFramePr>
        <p:xfrm>
          <a:off x="5114546" y="1338654"/>
          <a:ext cx="3724654" cy="4898658"/>
        </p:xfrm>
        <a:graphic>
          <a:graphicData uri="http://schemas.openxmlformats.org/drawingml/2006/table">
            <a:tbl>
              <a:tblPr/>
              <a:tblGrid>
                <a:gridCol w="758180"/>
                <a:gridCol w="1008112"/>
                <a:gridCol w="1958362"/>
              </a:tblGrid>
              <a:tr h="3201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Part</a:t>
                      </a:r>
                      <a:endParaRPr kumimoji="1" lang="ko-KR" altLang="en-US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GAS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66"/>
                    </a:solidFill>
                  </a:tcPr>
                </a:tc>
              </a:tr>
              <a:tr h="305233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CVD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HARP-USG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TEOS, O3, (NF3)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PE-TEOS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SiH4, TEOS, N2O, NH3, (NF3)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HDP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SiH4, H2, HF, (NF3)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P-SiN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SiH4, NH3, (NF3)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W-Six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SiH4, WF6, DCS, (NF3)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DIFF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SiN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DCS, NH3, HF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DCS-MTO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SiH4, N2O, DCS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ALD-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SiN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DCS, NH3, F2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D-Poly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SiH4, PH3, (ClF3)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Metal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B/W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WF6, SiH4, B2H6, H2, (NF3)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W/N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WF6, NH3, B2H6, H2, (NF3)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Ti-TiN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TiCl4, NH3, (ClF3)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Etch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Oxide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CF4, SF6, Cl2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Poly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CF4, SF6, </a:t>
                      </a:r>
                      <a:r>
                        <a:rPr kumimoji="1" lang="en-US" altLang="ko-KR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HBr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Cl2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Metal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CF4, BCl3, Cl2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443161" y="1321718"/>
            <a:ext cx="4437732" cy="4987602"/>
            <a:chOff x="443161" y="1321718"/>
            <a:chExt cx="4437732" cy="498760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21" y="1325910"/>
              <a:ext cx="1792517" cy="1056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ine 20"/>
            <p:cNvSpPr>
              <a:spLocks noChangeAspect="1" noChangeShapeType="1"/>
            </p:cNvSpPr>
            <p:nvPr/>
          </p:nvSpPr>
          <p:spPr bwMode="auto">
            <a:xfrm flipH="1" flipV="1">
              <a:off x="2486709" y="1854149"/>
              <a:ext cx="1476000" cy="0"/>
            </a:xfrm>
            <a:prstGeom prst="line">
              <a:avLst/>
            </a:prstGeom>
            <a:noFill/>
            <a:ln w="57150" cap="rnd">
              <a:solidFill>
                <a:srgbClr val="FF0000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12" name="Picture 2" descr="C:\Users\user\Desktop\pump-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950" y="4773463"/>
              <a:ext cx="1034000" cy="1232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Line 8"/>
            <p:cNvSpPr>
              <a:spLocks noChangeAspect="1" noChangeShapeType="1"/>
            </p:cNvSpPr>
            <p:nvPr/>
          </p:nvSpPr>
          <p:spPr bwMode="auto">
            <a:xfrm flipH="1">
              <a:off x="1522969" y="2478038"/>
              <a:ext cx="2463" cy="2556000"/>
            </a:xfrm>
            <a:prstGeom prst="line">
              <a:avLst/>
            </a:prstGeom>
            <a:noFill/>
            <a:ln w="57150" cap="rnd">
              <a:solidFill>
                <a:srgbClr val="FF0000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Line 6"/>
            <p:cNvSpPr>
              <a:spLocks noChangeShapeType="1"/>
            </p:cNvSpPr>
            <p:nvPr/>
          </p:nvSpPr>
          <p:spPr bwMode="auto">
            <a:xfrm>
              <a:off x="1930661" y="5186624"/>
              <a:ext cx="1332000" cy="0"/>
            </a:xfrm>
            <a:prstGeom prst="line">
              <a:avLst/>
            </a:prstGeom>
            <a:noFill/>
            <a:ln w="57150" cap="rnd">
              <a:solidFill>
                <a:srgbClr val="FF0000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 bwMode="auto">
            <a:xfrm>
              <a:off x="3190661" y="2431921"/>
              <a:ext cx="16902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&lt;Gas Cabinet&gt;</a:t>
              </a:r>
              <a:endParaRPr kumimoji="0" lang="ko-KR" altLang="en-US" sz="12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7" name="TextBox 56"/>
            <p:cNvSpPr txBox="1"/>
            <p:nvPr/>
          </p:nvSpPr>
          <p:spPr bwMode="auto">
            <a:xfrm>
              <a:off x="875459" y="2431921"/>
              <a:ext cx="125818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&lt;Main Tool&gt;</a:t>
              </a:r>
              <a:endParaRPr kumimoji="0" lang="ko-KR" altLang="en-US" sz="12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8" name="TextBox 57"/>
            <p:cNvSpPr txBox="1"/>
            <p:nvPr/>
          </p:nvSpPr>
          <p:spPr bwMode="auto">
            <a:xfrm>
              <a:off x="856689" y="6032321"/>
              <a:ext cx="11711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&lt;Dry Pump&gt;</a:t>
              </a:r>
              <a:endParaRPr kumimoji="0" lang="ko-KR" altLang="en-US" sz="12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9" name="TextBox 58"/>
            <p:cNvSpPr txBox="1"/>
            <p:nvPr/>
          </p:nvSpPr>
          <p:spPr bwMode="auto">
            <a:xfrm>
              <a:off x="3206184" y="5877272"/>
              <a:ext cx="112874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&lt;Scrubber&gt;</a:t>
              </a:r>
              <a:endParaRPr kumimoji="0" lang="ko-KR" altLang="en-US" sz="12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61" y="1321718"/>
              <a:ext cx="1690232" cy="1060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자유형 61"/>
            <p:cNvSpPr/>
            <p:nvPr/>
          </p:nvSpPr>
          <p:spPr>
            <a:xfrm>
              <a:off x="3962709" y="3114675"/>
              <a:ext cx="595963" cy="409158"/>
            </a:xfrm>
            <a:custGeom>
              <a:avLst/>
              <a:gdLst>
                <a:gd name="connsiteX0" fmla="*/ 0 w 361950"/>
                <a:gd name="connsiteY0" fmla="*/ 276225 h 276225"/>
                <a:gd name="connsiteX1" fmla="*/ 0 w 361950"/>
                <a:gd name="connsiteY1" fmla="*/ 0 h 276225"/>
                <a:gd name="connsiteX2" fmla="*/ 361950 w 361950"/>
                <a:gd name="connsiteY2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950" h="276225">
                  <a:moveTo>
                    <a:pt x="0" y="276225"/>
                  </a:moveTo>
                  <a:lnTo>
                    <a:pt x="0" y="0"/>
                  </a:lnTo>
                  <a:lnTo>
                    <a:pt x="361950" y="0"/>
                  </a:lnTo>
                </a:path>
              </a:pathLst>
            </a:custGeom>
            <a:noFill/>
            <a:ln w="57150" cap="rnd">
              <a:solidFill>
                <a:srgbClr val="00B050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00" ker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 bwMode="auto">
            <a:xfrm>
              <a:off x="1524952" y="2948186"/>
              <a:ext cx="147445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fontAlgn="auto" latinLnBrk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kumimoji="0" lang="en-US" altLang="ko-KR" sz="1100" b="1" kern="0" dirty="0">
                  <a:solidFill>
                    <a:srgbClr val="FF0000"/>
                  </a:solidFill>
                  <a:latin typeface="맑은 고딕"/>
                  <a:ea typeface="맑은 고딕"/>
                </a:rPr>
                <a:t>PFCs Gas</a:t>
              </a:r>
            </a:p>
            <a:p>
              <a:pPr marL="171450" indent="-171450" fontAlgn="auto" latinLnBrk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kumimoji="0" lang="en-US" altLang="ko-KR" sz="1100" b="1" kern="0" dirty="0">
                  <a:solidFill>
                    <a:srgbClr val="FF0000"/>
                  </a:solidFill>
                  <a:latin typeface="맑은 고딕"/>
                  <a:ea typeface="맑은 고딕"/>
                </a:rPr>
                <a:t>Flammable </a:t>
              </a:r>
              <a:r>
                <a:rPr kumimoji="0" lang="en-US" altLang="ko-KR" sz="1100" b="1" kern="0" dirty="0" smtClean="0">
                  <a:solidFill>
                    <a:srgbClr val="FF0000"/>
                  </a:solidFill>
                  <a:latin typeface="맑은 고딕"/>
                  <a:ea typeface="맑은 고딕"/>
                </a:rPr>
                <a:t>Gas</a:t>
              </a:r>
            </a:p>
            <a:p>
              <a:pPr marL="171450" indent="-171450" latinLnBrk="0">
                <a:lnSpc>
                  <a:spcPts val="1600"/>
                </a:lnSpc>
                <a:buFontTx/>
                <a:buChar char="-"/>
                <a:defRPr/>
              </a:pPr>
              <a:r>
                <a:rPr lang="en-US" altLang="ko-KR" sz="1100" b="1" kern="0" dirty="0">
                  <a:solidFill>
                    <a:srgbClr val="FF0000"/>
                  </a:solidFill>
                </a:rPr>
                <a:t>Acid Gas</a:t>
              </a:r>
            </a:p>
            <a:p>
              <a:pPr marL="171450" indent="-171450" fontAlgn="auto" latinLnBrk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altLang="ko-KR" sz="1100" b="1" kern="0" dirty="0">
                  <a:solidFill>
                    <a:srgbClr val="FF0000"/>
                  </a:solidFill>
                </a:rPr>
                <a:t>Toxic Gas</a:t>
              </a:r>
            </a:p>
            <a:p>
              <a:pPr marL="171450" indent="-171450" fontAlgn="auto" latinLnBrk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kumimoji="0" lang="en-US" altLang="ko-KR" sz="1100" b="1" kern="0" dirty="0" smtClean="0">
                  <a:solidFill>
                    <a:srgbClr val="FF0000"/>
                  </a:solidFill>
                  <a:latin typeface="맑은 고딕"/>
                  <a:ea typeface="맑은 고딕"/>
                </a:rPr>
                <a:t>Powder</a:t>
              </a:r>
            </a:p>
            <a:p>
              <a:pPr marL="171450" indent="-171450" fontAlgn="auto" latinLnBrk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  <a:defRPr/>
              </a:pP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N2, He, Kr</a:t>
              </a:r>
              <a:endParaRPr kumimoji="0" lang="ko-KR" altLang="en-US" sz="1100" kern="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5" name="자유형 64"/>
            <p:cNvSpPr/>
            <p:nvPr/>
          </p:nvSpPr>
          <p:spPr>
            <a:xfrm flipV="1">
              <a:off x="632421" y="4968425"/>
              <a:ext cx="331709" cy="436398"/>
            </a:xfrm>
            <a:custGeom>
              <a:avLst/>
              <a:gdLst>
                <a:gd name="connsiteX0" fmla="*/ 0 w 361950"/>
                <a:gd name="connsiteY0" fmla="*/ 276225 h 276225"/>
                <a:gd name="connsiteX1" fmla="*/ 0 w 361950"/>
                <a:gd name="connsiteY1" fmla="*/ 0 h 276225"/>
                <a:gd name="connsiteX2" fmla="*/ 361950 w 361950"/>
                <a:gd name="connsiteY2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1950" h="276225">
                  <a:moveTo>
                    <a:pt x="0" y="276225"/>
                  </a:moveTo>
                  <a:lnTo>
                    <a:pt x="0" y="0"/>
                  </a:lnTo>
                  <a:lnTo>
                    <a:pt x="361950" y="0"/>
                  </a:lnTo>
                </a:path>
              </a:pathLst>
            </a:custGeom>
            <a:noFill/>
            <a:ln w="38100" cap="rnd">
              <a:solidFill>
                <a:srgbClr val="4D4D4D"/>
              </a:solidFill>
              <a:prstDash val="sysDot"/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300" kern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 bwMode="auto">
            <a:xfrm>
              <a:off x="443161" y="4653136"/>
              <a:ext cx="3848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 latinLnBrk="0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100" kern="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N2</a:t>
              </a:r>
              <a:endParaRPr kumimoji="0" lang="ko-KR" altLang="en-US" sz="1100" kern="0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1" name="그림 60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36534" y="3523833"/>
              <a:ext cx="1037473" cy="2328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51862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46192" y="53416"/>
            <a:ext cx="8229600" cy="634082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zh-CN" altLang="en-US" dirty="0" smtClean="0"/>
              <a:t>半导体使用</a:t>
            </a:r>
            <a:r>
              <a:rPr lang="en-US" altLang="zh-CN" dirty="0" smtClean="0"/>
              <a:t>GAS</a:t>
            </a:r>
            <a:r>
              <a:rPr lang="zh-CN" altLang="en-US" dirty="0" smtClean="0"/>
              <a:t>的理解</a:t>
            </a:r>
            <a:endParaRPr lang="ko-KR" alt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23850" y="738336"/>
            <a:ext cx="8208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2-2. GAS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的特性及危险性</a:t>
            </a:r>
            <a:endParaRPr lang="ko-KR" altLang="en-US" sz="14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Rectangle 35"/>
          <p:cNvSpPr>
            <a:spLocks noChangeArrowheads="1"/>
          </p:cNvSpPr>
          <p:nvPr/>
        </p:nvSpPr>
        <p:spPr bwMode="auto">
          <a:xfrm>
            <a:off x="549077" y="987170"/>
            <a:ext cx="80660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毒性</a:t>
            </a:r>
            <a:r>
              <a:rPr lang="en-US" altLang="zh-CN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GAS</a:t>
            </a:r>
            <a:endParaRPr lang="ko-KR" altLang="en-US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Rectangle 35"/>
          <p:cNvSpPr>
            <a:spLocks noChangeArrowheads="1"/>
          </p:cNvSpPr>
          <p:nvPr/>
        </p:nvSpPr>
        <p:spPr bwMode="auto">
          <a:xfrm>
            <a:off x="812726" y="1277448"/>
            <a:ext cx="8066087" cy="6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no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zh-CN" altLang="en-US" sz="11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空氣中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zh-CN" altLang="en-US" sz="11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有一定量以上存在的情況，對人體有害毒性的氣體且允許濃度為</a:t>
            </a:r>
            <a:r>
              <a:rPr lang="en-US" altLang="zh-CN" sz="11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200ppm</a:t>
            </a:r>
            <a:r>
              <a:rPr lang="zh-CN" altLang="en-US" sz="11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以下的</a:t>
            </a:r>
            <a:r>
              <a:rPr lang="en-US" altLang="zh-CN" sz="11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zh-CN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允許濃度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ppm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zh-CN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健康男性</a:t>
            </a:r>
            <a:r>
              <a:rPr lang="en-US" altLang="zh-CN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zh-CN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天</a:t>
            </a:r>
            <a:r>
              <a:rPr lang="en-US" altLang="zh-CN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zh-CN" altLang="en-US" sz="1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小時工作且不會對人體造成傷害的極限濃度</a:t>
            </a:r>
            <a:endParaRPr lang="ko-KR" altLang="en-US" sz="1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541136"/>
              </p:ext>
            </p:extLst>
          </p:nvPr>
        </p:nvGraphicFramePr>
        <p:xfrm>
          <a:off x="864096" y="1906784"/>
          <a:ext cx="5760640" cy="4546557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936104"/>
                <a:gridCol w="1403648"/>
                <a:gridCol w="1116632"/>
                <a:gridCol w="1080120"/>
                <a:gridCol w="1224136"/>
              </a:tblGrid>
              <a:tr h="337255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製成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0" dirty="0" smtClean="0">
                          <a:effectLst/>
                          <a:latin typeface="+mn-ea"/>
                          <a:ea typeface="+mn-ea"/>
                        </a:rPr>
                        <a:t>GAS</a:t>
                      </a: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</a:rPr>
                        <a:t>名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分子式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</a:rPr>
                        <a:t>允許濃度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(TLV</a:t>
                      </a:r>
                      <a:r>
                        <a:rPr lang="ko-KR" sz="1000" kern="0" dirty="0">
                          <a:effectLst/>
                          <a:latin typeface="+mn-ea"/>
                          <a:ea typeface="+mn-ea"/>
                        </a:rPr>
                        <a:t>치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sz="1000" kern="0" baseline="30000" dirty="0" smtClean="0">
                          <a:effectLst/>
                          <a:latin typeface="+mn-ea"/>
                          <a:ea typeface="+mn-ea"/>
                        </a:rPr>
                        <a:t>a)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</a:rPr>
                        <a:t>露出基準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TWA)</a:t>
                      </a:r>
                      <a:r>
                        <a:rPr lang="en-US" sz="1000" kern="0" baseline="30000" dirty="0" smtClean="0">
                          <a:effectLst/>
                          <a:latin typeface="+mn-ea"/>
                          <a:ea typeface="+mn-ea"/>
                        </a:rPr>
                        <a:t>b),C)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/>
                </a:tc>
              </a:tr>
              <a:tr h="220056">
                <a:tc rowSpan="9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ETCH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rgbClr val="333333"/>
                          </a:solidFill>
                          <a:latin typeface="SimSun" pitchFamily="2" charset="-122"/>
                        </a:rPr>
                        <a:t>氯气</a:t>
                      </a:r>
                      <a:endParaRPr lang="ko-KR" sz="1000" b="0" kern="100" dirty="0">
                        <a:effectLst/>
                        <a:latin typeface="SimSun" pitchFamily="2" charset="-122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Cl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</a:rPr>
                        <a:t>勞動部公告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0" dirty="0" err="1" smtClean="0">
                          <a:solidFill>
                            <a:srgbClr val="333333"/>
                          </a:solidFill>
                          <a:latin typeface="SimSun" pitchFamily="2" charset="-122"/>
                        </a:rPr>
                        <a:t>氯化氢</a:t>
                      </a:r>
                      <a:endParaRPr lang="ko-KR" sz="1000" b="0" kern="100" dirty="0">
                        <a:effectLst/>
                        <a:latin typeface="SimSun" pitchFamily="2" charset="-122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 err="1">
                          <a:effectLst/>
                          <a:latin typeface="+mn-ea"/>
                          <a:ea typeface="+mn-ea"/>
                        </a:rPr>
                        <a:t>HCl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C5 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</a:rPr>
                        <a:t>勞動部公告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0" i="1" dirty="0" err="1" smtClean="0">
                          <a:solidFill>
                            <a:srgbClr val="333333"/>
                          </a:solidFill>
                          <a:latin typeface="SimSun" pitchFamily="2" charset="-122"/>
                        </a:rPr>
                        <a:t>三</a:t>
                      </a:r>
                      <a:r>
                        <a:rPr lang="ko-KR" altLang="en-US" sz="1000" b="0" dirty="0" err="1" smtClean="0">
                          <a:solidFill>
                            <a:srgbClr val="333333"/>
                          </a:solidFill>
                          <a:latin typeface="SimSun" pitchFamily="2" charset="-122"/>
                        </a:rPr>
                        <a:t>氯化硼</a:t>
                      </a:r>
                      <a:endParaRPr lang="ko-KR" sz="1000" b="0" kern="100" dirty="0">
                        <a:effectLst/>
                        <a:latin typeface="SimSun" pitchFamily="2" charset="-122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BCl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 smtClean="0">
                          <a:latin typeface="SimSun" pitchFamily="2" charset="-122"/>
                        </a:rPr>
                        <a:t>四氯硅烷</a:t>
                      </a:r>
                      <a:endParaRPr lang="ko-KR" altLang="en-US" sz="1000" b="0" dirty="0">
                        <a:latin typeface="SimSun" pitchFamily="2" charset="-122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SiCl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sz="1000" b="1" kern="1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 smtClean="0">
                          <a:latin typeface="SimSun" pitchFamily="2" charset="-122"/>
                        </a:rPr>
                        <a:t>氢溴酸</a:t>
                      </a:r>
                      <a:endParaRPr lang="ko-KR" altLang="en-US" sz="1000" b="0" dirty="0">
                        <a:latin typeface="SimSun" pitchFamily="2" charset="-122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 err="1">
                          <a:effectLst/>
                          <a:latin typeface="+mn-ea"/>
                          <a:ea typeface="+mn-ea"/>
                        </a:rPr>
                        <a:t>HBr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C3 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</a:rPr>
                        <a:t>勞動部公告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 smtClean="0">
                          <a:latin typeface="SimSun" pitchFamily="2" charset="-122"/>
                        </a:rPr>
                        <a:t>三氟甲烷</a:t>
                      </a:r>
                      <a:endParaRPr lang="ko-KR" altLang="en-US" sz="1000" b="0" dirty="0">
                        <a:latin typeface="SimSun" pitchFamily="2" charset="-122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CHF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b="1" kern="10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 smtClean="0">
                          <a:latin typeface="SimSun" pitchFamily="2" charset="-122"/>
                        </a:rPr>
                        <a:t>三氟化氯</a:t>
                      </a:r>
                      <a:endParaRPr lang="ko-KR" altLang="en-US" sz="1000" b="0" dirty="0">
                        <a:latin typeface="SimSun" pitchFamily="2" charset="-122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ClF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 smtClean="0">
                          <a:latin typeface="SimSun" pitchFamily="2" charset="-122"/>
                        </a:rPr>
                        <a:t>氢溴酸</a:t>
                      </a:r>
                      <a:endParaRPr lang="ko-KR" altLang="en-US" sz="1000" b="0" dirty="0">
                        <a:latin typeface="SimSun" pitchFamily="2" charset="-122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 err="1" smtClean="0">
                          <a:effectLst/>
                          <a:latin typeface="+mn-ea"/>
                          <a:ea typeface="+mn-ea"/>
                        </a:rPr>
                        <a:t>HBr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b="1" kern="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0.3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 smtClean="0">
                          <a:latin typeface="SimSun" pitchFamily="2" charset="-122"/>
                        </a:rPr>
                        <a:t>全氟丙烷</a:t>
                      </a:r>
                      <a:endParaRPr lang="ko-KR" altLang="en-US" sz="1000" b="0" dirty="0">
                        <a:latin typeface="SimSun" pitchFamily="2" charset="-122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F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rowSpan="7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CVD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0" dirty="0" err="1" smtClean="0">
                          <a:latin typeface="SimSun" pitchFamily="2" charset="-122"/>
                        </a:rPr>
                        <a:t>甲硅烷</a:t>
                      </a:r>
                      <a:endParaRPr lang="ko-KR" sz="1000" b="0" kern="100" dirty="0">
                        <a:effectLst/>
                        <a:latin typeface="SimSun" pitchFamily="2" charset="-122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SiH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 smtClean="0">
                          <a:latin typeface="SimSun" pitchFamily="2" charset="-122"/>
                        </a:rPr>
                        <a:t>二氯氢硅</a:t>
                      </a:r>
                      <a:endParaRPr lang="ko-KR" altLang="en-US" sz="1000" b="0" dirty="0">
                        <a:latin typeface="SimSun" pitchFamily="2" charset="-122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DCS(</a:t>
                      </a:r>
                      <a:r>
                        <a:rPr lang="en-US" altLang="ko-KR" sz="1000" kern="0" dirty="0" smtClean="0">
                          <a:effectLst/>
                          <a:latin typeface="+mn-ea"/>
                          <a:ea typeface="+mn-ea"/>
                        </a:rPr>
                        <a:t>SiH</a:t>
                      </a:r>
                      <a:r>
                        <a:rPr lang="en-US" altLang="ko-KR" sz="1000" kern="0" baseline="-25000" dirty="0" smtClean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000" kern="0" dirty="0" smtClean="0">
                          <a:effectLst/>
                          <a:latin typeface="+mn-ea"/>
                          <a:ea typeface="+mn-ea"/>
                        </a:rPr>
                        <a:t>Cl</a:t>
                      </a:r>
                      <a:r>
                        <a:rPr lang="en-US" altLang="ko-KR" sz="1000" kern="0" baseline="-25000" dirty="0" smtClean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0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latin typeface="SimSun" pitchFamily="2" charset="-122"/>
                        </a:rPr>
                        <a:t>氨气</a:t>
                      </a:r>
                      <a:endParaRPr lang="ko-KR" sz="1000" b="0" kern="100" dirty="0">
                        <a:effectLst/>
                        <a:latin typeface="SimSun" pitchFamily="2" charset="-122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NH3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0" dirty="0" err="1" smtClean="0">
                          <a:latin typeface="SimSun" pitchFamily="2" charset="-122"/>
                        </a:rPr>
                        <a:t>正硅酸乙酯</a:t>
                      </a:r>
                      <a:r>
                        <a:rPr lang="ko-KR" altLang="en-US" sz="1000" b="0" dirty="0" smtClean="0">
                          <a:latin typeface="SimSun" pitchFamily="2" charset="-122"/>
                        </a:rPr>
                        <a:t> </a:t>
                      </a:r>
                      <a:endParaRPr lang="ko-KR" sz="1000" b="0" kern="100" dirty="0">
                        <a:effectLst/>
                        <a:latin typeface="SimSun" pitchFamily="2" charset="-122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TEOS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dirty="0" smtClean="0"/>
                        <a:t>高纯六氟化钨</a:t>
                      </a:r>
                      <a:endParaRPr lang="zh-CN" altLang="en-US" sz="1000" b="0" dirty="0"/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WF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0.75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0" dirty="0" smtClean="0"/>
                        <a:t>氟气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F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0.1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0.1 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</a:rPr>
                        <a:t>勞動部公告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0" dirty="0" err="1" smtClean="0"/>
                        <a:t>氢氟酸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HF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C3 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</a:rPr>
                        <a:t>勞動部公告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056">
                <a:tc rowSpan="3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IMPLANTER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smtClean="0"/>
                        <a:t>砷化氢</a:t>
                      </a:r>
                      <a:endParaRPr lang="ko-KR" altLang="en-US" sz="1000" b="0" dirty="0"/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AsH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0.05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0.05 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</a:rPr>
                        <a:t>勞動部公告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20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 smtClean="0"/>
                        <a:t>磷化氢</a:t>
                      </a:r>
                      <a:endParaRPr lang="ko-KR" altLang="en-US" sz="1000" b="0" dirty="0"/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PH</a:t>
                      </a:r>
                      <a:r>
                        <a:rPr lang="en-US" sz="1000" kern="0" baseline="-250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0.3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0.3 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</a:rPr>
                        <a:t>勞動部公告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48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 smtClean="0"/>
                        <a:t>氟化硼</a:t>
                      </a:r>
                      <a:endParaRPr lang="ko-KR" altLang="en-US" sz="1000" b="0" dirty="0"/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BF</a:t>
                      </a:r>
                      <a:r>
                        <a:rPr lang="en-US" sz="1000" kern="0" baseline="-25000" dirty="0" smtClean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  <a:latin typeface="+mn-ea"/>
                          <a:ea typeface="+mn-ea"/>
                        </a:rPr>
                        <a:t>C1 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000" kern="0" dirty="0" smtClean="0">
                          <a:effectLst/>
                          <a:latin typeface="+mn-ea"/>
                          <a:ea typeface="+mn-ea"/>
                        </a:rPr>
                        <a:t>勞動部公告</a:t>
                      </a:r>
                      <a:r>
                        <a:rPr lang="en-US" sz="1000" kern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51860" marR="51860" marT="0" marB="0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624736" y="2254729"/>
            <a:ext cx="24837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050" dirty="0">
                <a:latin typeface="+mn-ea"/>
              </a:rPr>
              <a:t> a),TLV(Tolerance Limit </a:t>
            </a:r>
            <a:r>
              <a:rPr lang="en-US" altLang="ko-KR" sz="1050" dirty="0" smtClean="0">
                <a:latin typeface="+mn-ea"/>
              </a:rPr>
              <a:t>Value)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    - 1</a:t>
            </a:r>
            <a:r>
              <a:rPr lang="zh-CN" altLang="en-US" sz="1050" dirty="0" smtClean="0">
                <a:latin typeface="+mn-ea"/>
              </a:rPr>
              <a:t>天</a:t>
            </a:r>
            <a:r>
              <a:rPr lang="en-US" altLang="zh-CN" sz="1050" dirty="0" smtClean="0">
                <a:latin typeface="+mn-ea"/>
              </a:rPr>
              <a:t>8</a:t>
            </a:r>
            <a:r>
              <a:rPr lang="zh-CN" altLang="en-US" sz="1050" dirty="0" smtClean="0">
                <a:latin typeface="+mn-ea"/>
              </a:rPr>
              <a:t>小時 平均允許濃度</a:t>
            </a:r>
            <a:r>
              <a:rPr lang="en-US" altLang="ko-KR" sz="1050" dirty="0" smtClean="0">
                <a:latin typeface="+mn-ea"/>
              </a:rPr>
              <a:t> </a:t>
            </a:r>
            <a:endParaRPr lang="ko-KR" altLang="ko-KR" sz="1050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050" dirty="0">
                <a:latin typeface="+mn-ea"/>
              </a:rPr>
              <a:t> b) TWA( Time Weighted Average</a:t>
            </a:r>
            <a:r>
              <a:rPr lang="en-US" altLang="ko-KR" sz="1050" dirty="0" smtClean="0">
                <a:latin typeface="+mn-ea"/>
              </a:rPr>
              <a:t>)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    - 1</a:t>
            </a:r>
            <a:r>
              <a:rPr lang="zh-CN" altLang="en-US" sz="1050" dirty="0" smtClean="0">
                <a:latin typeface="+mn-ea"/>
              </a:rPr>
              <a:t>天</a:t>
            </a:r>
            <a:r>
              <a:rPr lang="en-US" altLang="ko-KR" sz="1050" dirty="0" smtClean="0">
                <a:latin typeface="+mn-ea"/>
              </a:rPr>
              <a:t>8</a:t>
            </a:r>
            <a:r>
              <a:rPr lang="zh-CN" altLang="en-US" sz="1050" dirty="0" smtClean="0">
                <a:latin typeface="+mn-ea"/>
              </a:rPr>
              <a:t>小時工作為基準有害因素測定值乘以發生時間除以</a:t>
            </a:r>
            <a:r>
              <a:rPr lang="en-US" altLang="zh-CN" sz="1050" dirty="0" smtClean="0">
                <a:latin typeface="+mn-ea"/>
              </a:rPr>
              <a:t>8</a:t>
            </a:r>
            <a:r>
              <a:rPr lang="zh-CN" altLang="en-US" sz="1050" dirty="0" smtClean="0">
                <a:latin typeface="+mn-ea"/>
              </a:rPr>
              <a:t>小時的值</a:t>
            </a:r>
            <a:endParaRPr lang="ko-KR" altLang="ko-KR" sz="1050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050" dirty="0">
                <a:latin typeface="+mn-ea"/>
              </a:rPr>
              <a:t> c) </a:t>
            </a:r>
            <a:r>
              <a:rPr lang="zh-CN" altLang="en-US" sz="1050" dirty="0" smtClean="0">
                <a:latin typeface="+mn-ea"/>
              </a:rPr>
              <a:t>最高露出與基準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>
                <a:latin typeface="+mn-ea"/>
              </a:rPr>
              <a:t>C</a:t>
            </a:r>
            <a:r>
              <a:rPr lang="en-US" altLang="ko-KR" sz="1050" dirty="0" smtClean="0">
                <a:latin typeface="+mn-ea"/>
              </a:rPr>
              <a:t>)</a:t>
            </a:r>
            <a:br>
              <a:rPr lang="en-US" altLang="ko-KR" sz="1050" dirty="0" smtClean="0">
                <a:latin typeface="+mn-ea"/>
              </a:rPr>
            </a:br>
            <a:r>
              <a:rPr lang="en-US" altLang="ko-KR" sz="1050" dirty="0" smtClean="0">
                <a:latin typeface="+mn-ea"/>
              </a:rPr>
              <a:t>    -  </a:t>
            </a:r>
            <a:r>
              <a:rPr lang="zh-CN" altLang="en-US" sz="1050" dirty="0" smtClean="0">
                <a:latin typeface="+mn-ea"/>
              </a:rPr>
              <a:t>勞動者</a:t>
            </a:r>
            <a:r>
              <a:rPr lang="en-US" altLang="zh-CN" sz="1050" dirty="0" smtClean="0">
                <a:latin typeface="+mn-ea"/>
              </a:rPr>
              <a:t>1</a:t>
            </a:r>
            <a:r>
              <a:rPr lang="zh-CN" altLang="en-US" sz="1050" dirty="0" smtClean="0">
                <a:latin typeface="+mn-ea"/>
              </a:rPr>
              <a:t>天工作時間期間短暫露出也不可以的基準且前面加</a:t>
            </a:r>
            <a:r>
              <a:rPr lang="en-US" altLang="ko-KR" sz="1050" dirty="0" smtClean="0">
                <a:latin typeface="+mn-ea"/>
              </a:rPr>
              <a:t>‘C’</a:t>
            </a:r>
            <a:r>
              <a:rPr lang="zh-CN" altLang="en-US" sz="1050" dirty="0" smtClean="0">
                <a:latin typeface="+mn-ea"/>
              </a:rPr>
              <a:t>表示</a:t>
            </a:r>
            <a:endParaRPr lang="ko-KR" altLang="en-US" sz="1050" dirty="0">
              <a:latin typeface="+mn-ea"/>
            </a:endParaRPr>
          </a:p>
        </p:txBody>
      </p:sp>
      <p:graphicFrame>
        <p:nvGraphicFramePr>
          <p:cNvPr id="2" name="개체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663236"/>
              </p:ext>
            </p:extLst>
          </p:nvPr>
        </p:nvGraphicFramePr>
        <p:xfrm>
          <a:off x="7442200" y="5473700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프레젠테이션" showAsIcon="1" r:id="rId3" imgW="914400" imgH="685800" progId="PowerPoint.Show.12">
                  <p:embed/>
                </p:oleObj>
              </mc:Choice>
              <mc:Fallback>
                <p:oleObj name="프레젠테이션" showAsIcon="1" r:id="rId3" imgW="914400" imgH="685800" progId="PowerPoint.Show.12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2200" y="5473700"/>
                        <a:ext cx="914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96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zh-CN" altLang="en-US" dirty="0" smtClean="0"/>
              <a:t>半導體使用</a:t>
            </a:r>
            <a:r>
              <a:rPr lang="en-US" altLang="zh-CN" dirty="0" smtClean="0"/>
              <a:t>GAS</a:t>
            </a:r>
            <a:r>
              <a:rPr lang="zh-CN" altLang="en-US" dirty="0" smtClean="0"/>
              <a:t>理解</a:t>
            </a:r>
            <a:endParaRPr lang="ko-KR" altLang="en-US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323850" y="738336"/>
            <a:ext cx="8208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2-2. GAS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的特性及危險性</a:t>
            </a:r>
            <a:endParaRPr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35"/>
          <p:cNvSpPr>
            <a:spLocks noChangeArrowheads="1"/>
          </p:cNvSpPr>
          <p:nvPr/>
        </p:nvSpPr>
        <p:spPr bwMode="auto">
          <a:xfrm>
            <a:off x="988559" y="5495464"/>
            <a:ext cx="6783609" cy="108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>
            <a:no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marL="171450" indent="-17145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zh-CN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爆炸極限受影響的主要要素</a:t>
            </a:r>
            <a: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zh-CN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溫度</a:t>
            </a:r>
            <a:r>
              <a:rPr lang="ko-KR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zh-CN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爆炸下線為每增加</a:t>
            </a:r>
            <a: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100℃ </a:t>
            </a:r>
            <a:r>
              <a:rPr lang="zh-CN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時</a:t>
            </a:r>
            <a:r>
              <a:rPr lang="ko-KR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zh-CN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從</a:t>
            </a:r>
            <a: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25℃</a:t>
            </a:r>
            <a:r>
              <a:rPr lang="zh-CN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的值減少</a:t>
            </a:r>
            <a:r>
              <a:rPr lang="ko-KR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8%, </a:t>
            </a:r>
            <a:r>
              <a:rPr lang="zh-CN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爆炸上限增加</a:t>
            </a:r>
            <a:r>
              <a:rPr lang="ko-KR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8% .</a:t>
            </a:r>
            <a:b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zh-CN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壓力</a:t>
            </a:r>
            <a:r>
              <a:rPr lang="ko-KR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GAS</a:t>
            </a:r>
            <a:r>
              <a:rPr lang="zh-CN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壓力變的越高爆炸範圍會擴大</a:t>
            </a:r>
            <a:r>
              <a:rPr lang="ko-KR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zh-CN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氧氣</a:t>
            </a:r>
            <a:r>
              <a:rPr lang="ko-KR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zh-CN" altLang="en-US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爆炸西線值是沒有變化但是上限值根據氧氣的濃度增加有顯著上升</a:t>
            </a:r>
            <a:r>
              <a:rPr lang="en-US" altLang="zh-CN" sz="105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0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551272" y="1002496"/>
            <a:ext cx="7884518" cy="678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t" anchorCtr="0">
            <a:no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可燃性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GAS</a:t>
            </a:r>
            <a:b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大氣中形成可燃性混合氣體有点火源就可簡單起火的</a:t>
            </a:r>
            <a:r>
              <a:rPr lang="en-US" altLang="zh-CN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GAS.</a:t>
            </a:r>
            <a:endParaRPr lang="ko-KR" altLang="en-US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562255"/>
              </p:ext>
            </p:extLst>
          </p:nvPr>
        </p:nvGraphicFramePr>
        <p:xfrm>
          <a:off x="981648" y="1675009"/>
          <a:ext cx="7454143" cy="382045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940709"/>
                <a:gridCol w="921451"/>
                <a:gridCol w="1027161"/>
                <a:gridCol w="974306"/>
                <a:gridCol w="974306"/>
                <a:gridCol w="2616210"/>
              </a:tblGrid>
              <a:tr h="3840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GAS</a:t>
                      </a:r>
                      <a:r>
                        <a:rPr lang="zh-CN" altLang="en-US" sz="1000" b="1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altLang="en-US" sz="1000" kern="100" dirty="0" smtClean="0">
                          <a:effectLst/>
                        </a:rPr>
                        <a:t>標準充電壓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en-US" sz="1000" kern="100" dirty="0" err="1">
                          <a:effectLst/>
                        </a:rPr>
                        <a:t>atm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altLang="en-US" sz="1000" kern="100" dirty="0" smtClean="0">
                          <a:effectLst/>
                        </a:rPr>
                        <a:t>蒸氣壓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en-US" sz="1000" kern="100" dirty="0" err="1">
                          <a:effectLst/>
                        </a:rPr>
                        <a:t>atm</a:t>
                      </a:r>
                      <a:r>
                        <a:rPr lang="en-US" sz="1000" kern="100" dirty="0">
                          <a:effectLst/>
                        </a:rPr>
                        <a:t>/</a:t>
                      </a:r>
                      <a:r>
                        <a:rPr lang="ko-KR" sz="1000" kern="100" dirty="0">
                          <a:effectLst/>
                        </a:rPr>
                        <a:t>℃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altLang="en-US" sz="1000" kern="100" dirty="0" smtClean="0">
                          <a:effectLst/>
                        </a:rPr>
                        <a:t>發火點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(℃)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altLang="en-US" sz="1000" kern="100" dirty="0" smtClean="0">
                          <a:effectLst/>
                        </a:rPr>
                        <a:t>爆炸極限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(%)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altLang="en-US" sz="1000" b="1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毒性概要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SiH4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80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-50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1.37~98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kern="100" dirty="0" smtClean="0">
                          <a:effectLst/>
                        </a:rPr>
                        <a:t>呼吸</a:t>
                      </a:r>
                      <a:r>
                        <a:rPr lang="zh-CN" altLang="en-US" sz="1000" b="0" i="0" kern="1200" dirty="0" smtClean="0">
                          <a:effectLst/>
                        </a:rPr>
                        <a:t>粘膜</a:t>
                      </a:r>
                      <a:r>
                        <a:rPr lang="zh-CN" altLang="en-US" sz="1000" b="0" i="0" dirty="0" smtClean="0"/>
                        <a:t>刺激作用</a:t>
                      </a:r>
                      <a:r>
                        <a:rPr lang="ko-KR" sz="1000" b="0" kern="100" dirty="0" smtClean="0">
                          <a:effectLst/>
                        </a:rPr>
                        <a:t> 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Si2H6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3.4/25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0.5~100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呼吸粘膜刺激作用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SiH2CI2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1.6/25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55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4.1~98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呼吸粘膜刺激作用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H2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100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560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4.0~75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窒息作用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H2Se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100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12.5~63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effectLst/>
                        </a:rPr>
                        <a:t>從呼吸</a:t>
                      </a:r>
                      <a:r>
                        <a:rPr lang="ko-KR" sz="1000" b="0" kern="100" dirty="0" smtClean="0">
                          <a:effectLst/>
                        </a:rPr>
                        <a:t> </a:t>
                      </a:r>
                      <a:r>
                        <a:rPr lang="zh-CN" altLang="en-US" sz="1000" b="0" kern="100" dirty="0" smtClean="0">
                          <a:effectLst/>
                        </a:rPr>
                        <a:t>極性中毒症導致停止呼吸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GeH4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35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120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2.28~100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effectLst/>
                        </a:rPr>
                        <a:t>從呼吸</a:t>
                      </a:r>
                      <a:r>
                        <a:rPr lang="ko-KR" altLang="en-US" sz="1000" b="0" kern="100" baseline="0" dirty="0" smtClean="0">
                          <a:effectLst/>
                        </a:rPr>
                        <a:t> </a:t>
                      </a:r>
                      <a:r>
                        <a:rPr lang="zh-CN" altLang="en-US" sz="1000" b="0" kern="100" baseline="0" dirty="0" smtClean="0">
                          <a:effectLst/>
                        </a:rPr>
                        <a:t>極性中毒症導致停止呼吸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AsH3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80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285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5.1~78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溶血作用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PH3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100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0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1.6~98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effectLst/>
                        </a:rPr>
                        <a:t>中樞神經</a:t>
                      </a:r>
                      <a:r>
                        <a:rPr lang="en-US" sz="1000" b="0" kern="100" dirty="0" smtClean="0">
                          <a:effectLst/>
                        </a:rPr>
                        <a:t>,</a:t>
                      </a:r>
                      <a:r>
                        <a:rPr lang="zh-CN" altLang="en-US" sz="1000" b="0" kern="100" dirty="0" smtClean="0">
                          <a:effectLst/>
                        </a:rPr>
                        <a:t>對內臟有作用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NH3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8.4/20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630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15.5~27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effectLst/>
                        </a:rPr>
                        <a:t>皮膚</a:t>
                      </a:r>
                      <a:r>
                        <a:rPr lang="en-US" sz="1000" b="0" kern="100" dirty="0" smtClean="0">
                          <a:effectLst/>
                        </a:rPr>
                        <a:t>,</a:t>
                      </a:r>
                      <a:r>
                        <a:rPr lang="zh-CN" altLang="en-US" sz="1000" b="0" kern="100" dirty="0" smtClean="0">
                          <a:effectLst/>
                        </a:rPr>
                        <a:t>眼</a:t>
                      </a:r>
                      <a:r>
                        <a:rPr lang="en-US" sz="1000" b="0" kern="100" dirty="0" smtClean="0">
                          <a:effectLst/>
                        </a:rPr>
                        <a:t>,</a:t>
                      </a:r>
                      <a:r>
                        <a:rPr lang="zh-CN" altLang="en-US" sz="1000" b="0" kern="100" dirty="0" smtClean="0">
                          <a:effectLst/>
                        </a:rPr>
                        <a:t>呼吸系統</a:t>
                      </a:r>
                      <a:r>
                        <a:rPr lang="ko-KR" sz="1000" b="0" kern="100" dirty="0" smtClean="0">
                          <a:effectLst/>
                        </a:rPr>
                        <a:t> </a:t>
                      </a:r>
                      <a:r>
                        <a:rPr lang="zh-CN" altLang="en-US" sz="1000" b="0" kern="100" dirty="0" smtClean="0">
                          <a:effectLst/>
                        </a:rPr>
                        <a:t>粘膜</a:t>
                      </a:r>
                      <a:r>
                        <a:rPr lang="en-US" altLang="ko-KR" sz="1000" b="0" kern="100" dirty="0" smtClean="0">
                          <a:effectLst/>
                        </a:rPr>
                        <a:t>, </a:t>
                      </a:r>
                      <a:r>
                        <a:rPr lang="zh-CN" altLang="en-US" sz="1000" b="0" kern="100" dirty="0" smtClean="0">
                          <a:effectLst/>
                        </a:rPr>
                        <a:t>刺激作用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CH4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100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540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5.3~14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窒息作用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C2H4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-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60.0/25</a:t>
                      </a:r>
                      <a:endParaRPr lang="ko-KR" sz="1000" b="0" kern="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490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3.1~32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窒息作用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/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B2H6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100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38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effectLst/>
                        </a:rPr>
                        <a:t>0.84~93.3</a:t>
                      </a:r>
                      <a:endParaRPr lang="ko-KR" sz="10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effectLst/>
                        </a:rPr>
                        <a:t>呼吸系統粘膜的刺激作用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3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CO</a:t>
                      </a:r>
                      <a:endParaRPr lang="ko-KR" sz="1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</a:rPr>
                        <a:t>100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</a:rPr>
                        <a:t>-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0" kern="100" dirty="0" smtClean="0">
                          <a:effectLst/>
                        </a:rPr>
                        <a:t>610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rgbClr val="FF0000"/>
                          </a:solidFill>
                          <a:effectLst/>
                        </a:rPr>
                        <a:t>12.5~74.2</a:t>
                      </a:r>
                      <a:endParaRPr lang="ko-KR" sz="1000" b="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zh-CN" altLang="en-US" sz="1000" b="0" kern="100" dirty="0" smtClean="0">
                          <a:effectLst/>
                        </a:rPr>
                        <a:t>呼吸引起的缺氧症</a:t>
                      </a:r>
                      <a:endParaRPr lang="ko-KR" sz="1000" b="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36000" marR="36000" marT="36000" marB="36000" anchor="ctr"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1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46192" y="53416"/>
            <a:ext cx="8229600" cy="634082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zh-CN" altLang="en-US" dirty="0" smtClean="0"/>
              <a:t>半導體使用</a:t>
            </a:r>
            <a:r>
              <a:rPr lang="en-US" altLang="zh-CN" dirty="0" smtClean="0"/>
              <a:t>GAS</a:t>
            </a:r>
            <a:r>
              <a:rPr lang="zh-CN" altLang="en-US" dirty="0" smtClean="0"/>
              <a:t>的理解</a:t>
            </a:r>
            <a:endParaRPr lang="ko-KR" altLang="en-US" dirty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23850" y="738336"/>
            <a:ext cx="8208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2-2. GAS</a:t>
            </a:r>
            <a:r>
              <a:rPr lang="zh-CN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的特性及危險性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207229"/>
              </p:ext>
            </p:extLst>
          </p:nvPr>
        </p:nvGraphicFramePr>
        <p:xfrm>
          <a:off x="887872" y="1960265"/>
          <a:ext cx="7272809" cy="3580696"/>
        </p:xfrm>
        <a:graphic>
          <a:graphicData uri="http://schemas.openxmlformats.org/drawingml/2006/table">
            <a:tbl>
              <a:tblPr/>
              <a:tblGrid>
                <a:gridCol w="1841217"/>
                <a:gridCol w="1565035"/>
                <a:gridCol w="2577704"/>
                <a:gridCol w="1288853"/>
              </a:tblGrid>
              <a:tr h="5115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溫室氣體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地球變暖化指數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主要發生源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排出量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511528">
                <a:tc>
                  <a:txBody>
                    <a:bodyPr/>
                    <a:lstStyle/>
                    <a:p>
                      <a:pPr marL="0" marR="0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 smtClean="0">
                        <a:solidFill>
                          <a:srgbClr val="333333"/>
                        </a:solidFill>
                      </a:endParaRPr>
                    </a:p>
                    <a:p>
                      <a:pPr marL="0" marR="0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 err="1" smtClean="0">
                          <a:solidFill>
                            <a:srgbClr val="333333"/>
                          </a:solidFill>
                        </a:rPr>
                        <a:t>二氧化碳</a:t>
                      </a:r>
                      <a:r>
                        <a:rPr lang="en-US" altLang="ko-KR" sz="1100" b="0" i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100" b="0" i="1" dirty="0" smtClean="0">
                          <a:latin typeface="+mn-ea"/>
                          <a:ea typeface="+mn-ea"/>
                        </a:rPr>
                        <a:t>CO2)</a:t>
                      </a:r>
                      <a:endParaRPr lang="en-US" sz="1100" b="0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使用能量</a:t>
                      </a:r>
                      <a:r>
                        <a:rPr lang="en-US" altLang="ko-KR" sz="1100" b="1" i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山林</a:t>
                      </a:r>
                      <a:r>
                        <a:rPr lang="ko-KR" altLang="en-US" sz="1100" b="1" i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採伐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1" dirty="0">
                          <a:latin typeface="+mn-ea"/>
                          <a:ea typeface="+mn-ea"/>
                        </a:rPr>
                        <a:t>77%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528">
                <a:tc>
                  <a:txBody>
                    <a:bodyPr/>
                    <a:lstStyle/>
                    <a:p>
                      <a:r>
                        <a:rPr lang="ko-KR" altLang="en-US" sz="1100" b="0" dirty="0" err="1" smtClean="0"/>
                        <a:t>甲烷</a:t>
                      </a:r>
                      <a:r>
                        <a:rPr lang="en-US" altLang="ko-KR" sz="1100" b="0" i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100" b="0" i="1" dirty="0">
                          <a:latin typeface="+mn-ea"/>
                          <a:ea typeface="+mn-ea"/>
                        </a:rPr>
                        <a:t>CH4)</a:t>
                      </a:r>
                      <a:endParaRPr lang="en-US" sz="1100" b="0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1" dirty="0">
                          <a:latin typeface="+mn-ea"/>
                          <a:ea typeface="+mn-ea"/>
                        </a:rPr>
                        <a:t>21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化學原料</a:t>
                      </a:r>
                      <a:r>
                        <a:rPr lang="en-US" altLang="ko-KR" sz="1100" b="1" i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廢氣水</a:t>
                      </a:r>
                      <a:r>
                        <a:rPr lang="en-US" altLang="ko-KR" sz="1100" b="1" i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農業</a:t>
                      </a:r>
                      <a:r>
                        <a:rPr lang="en-US" altLang="ko-KR" sz="1100" b="1" i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畜牧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1" dirty="0">
                          <a:latin typeface="+mn-ea"/>
                          <a:ea typeface="+mn-ea"/>
                        </a:rPr>
                        <a:t>14%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>
                          <a:solidFill>
                            <a:srgbClr val="333333"/>
                          </a:solidFill>
                        </a:rPr>
                        <a:t>一氧化二氮</a:t>
                      </a:r>
                      <a:r>
                        <a:rPr lang="en-US" altLang="ko-KR" sz="1100" b="0" i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100" b="0" i="1" dirty="0">
                          <a:latin typeface="+mn-ea"/>
                          <a:ea typeface="+mn-ea"/>
                        </a:rPr>
                        <a:t>N2O)</a:t>
                      </a:r>
                      <a:endParaRPr lang="en-US" sz="1100" b="0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1" dirty="0">
                          <a:latin typeface="+mn-ea"/>
                          <a:ea typeface="+mn-ea"/>
                        </a:rPr>
                        <a:t>310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工業製成</a:t>
                      </a:r>
                      <a:r>
                        <a:rPr lang="en-US" altLang="ko-KR" sz="1100" b="1" i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使用化肥</a:t>
                      </a:r>
                      <a:r>
                        <a:rPr lang="en-US" altLang="ko-KR" sz="1100" b="1" i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焚化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1" dirty="0">
                          <a:latin typeface="+mn-ea"/>
                          <a:ea typeface="+mn-ea"/>
                        </a:rPr>
                        <a:t>8%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>
                          <a:solidFill>
                            <a:srgbClr val="333333"/>
                          </a:solidFill>
                        </a:rPr>
                        <a:t>氢氟烃</a:t>
                      </a:r>
                      <a:r>
                        <a:rPr lang="en-US" altLang="ko-KR" sz="1100" b="0" i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i="1" dirty="0">
                          <a:latin typeface="+mn-ea"/>
                          <a:ea typeface="+mn-ea"/>
                        </a:rPr>
                        <a:t>HFCs)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1" dirty="0">
                          <a:latin typeface="+mn-ea"/>
                          <a:ea typeface="+mn-ea"/>
                        </a:rPr>
                        <a:t>140∼11,700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空調製冷劑</a:t>
                      </a:r>
                      <a:r>
                        <a:rPr lang="en-US" altLang="ko-KR" sz="1100" b="1" i="1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噴霧推進器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100" b="1" i="1" dirty="0">
                          <a:latin typeface="+mn-ea"/>
                          <a:ea typeface="+mn-ea"/>
                        </a:rPr>
                        <a:t>1%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/>
                        <a:t>全氟化合物</a:t>
                      </a:r>
                      <a:r>
                        <a:rPr lang="en-US" altLang="ko-KR" sz="1100" b="0" i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100" b="0" i="1" dirty="0">
                          <a:latin typeface="+mn-ea"/>
                          <a:ea typeface="+mn-ea"/>
                        </a:rPr>
                        <a:t>PFCs)</a:t>
                      </a:r>
                      <a:endParaRPr lang="en-US" sz="1100" b="0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1" dirty="0">
                          <a:latin typeface="+mn-ea"/>
                          <a:ea typeface="+mn-ea"/>
                        </a:rPr>
                        <a:t>6,500∼9,200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半導體清洗用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11528">
                <a:tc>
                  <a:txBody>
                    <a:bodyPr/>
                    <a:lstStyle/>
                    <a:p>
                      <a:r>
                        <a:rPr lang="ko-KR" altLang="en-US" sz="1100" b="0" dirty="0" err="1" smtClean="0"/>
                        <a:t>六氟化硫</a:t>
                      </a:r>
                      <a:r>
                        <a:rPr lang="en-US" altLang="ko-KR" sz="1100" b="0" i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100" b="0" i="1" dirty="0">
                          <a:latin typeface="+mn-ea"/>
                          <a:ea typeface="+mn-ea"/>
                        </a:rPr>
                        <a:t>SF6)</a:t>
                      </a:r>
                      <a:endParaRPr lang="en-US" sz="1100" b="0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i="1" dirty="0">
                          <a:latin typeface="+mn-ea"/>
                          <a:ea typeface="+mn-ea"/>
                        </a:rPr>
                        <a:t>23,900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i="1" dirty="0" smtClean="0">
                          <a:latin typeface="+mn-ea"/>
                          <a:ea typeface="+mn-ea"/>
                        </a:rPr>
                        <a:t>電氣節店用</a:t>
                      </a:r>
                      <a:r>
                        <a:rPr lang="ko-KR" altLang="en-US" sz="1100" b="1" i="1" dirty="0" smtClean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="1" i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551272" y="1002495"/>
            <a:ext cx="7884518" cy="964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t" anchorCtr="0">
            <a:no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溫室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GAS</a:t>
            </a:r>
            <a:b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誘發地球變暖化現象的</a:t>
            </a:r>
            <a:r>
              <a:rPr lang="en-US" altLang="zh-CN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有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CO2, CH4, N2O, HFCs, PFCs, SF6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等指稱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在這當中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HFCs, PFCs, SF6</a:t>
            </a:r>
            <a:r>
              <a:rPr lang="zh-CN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自然界中不存在是人合成的</a:t>
            </a:r>
            <a:r>
              <a:rPr lang="en-US" altLang="zh-CN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0067" y="5545807"/>
            <a:ext cx="734481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</a:rPr>
              <a:t>PFCs (perfluorocarbons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err="1" smtClean="0"/>
              <a:t>全氟化合物</a:t>
            </a:r>
            <a:r>
              <a:rPr lang="en-US" altLang="ko-KR" sz="1100" dirty="0" smtClean="0">
                <a:latin typeface="+mn-ea"/>
              </a:rPr>
              <a:t>) : CF</a:t>
            </a:r>
            <a:r>
              <a:rPr lang="en-US" altLang="ko-KR" sz="1100" baseline="-25000" dirty="0" smtClean="0">
                <a:latin typeface="+mn-ea"/>
              </a:rPr>
              <a:t>4</a:t>
            </a:r>
            <a:r>
              <a:rPr lang="en-US" altLang="ko-KR" sz="1100" dirty="0" smtClean="0">
                <a:latin typeface="+mn-ea"/>
              </a:rPr>
              <a:t>, C</a:t>
            </a:r>
            <a:r>
              <a:rPr lang="en-US" altLang="ko-KR" sz="1100" baseline="-25000" dirty="0">
                <a:latin typeface="+mn-ea"/>
              </a:rPr>
              <a:t>2</a:t>
            </a:r>
            <a:r>
              <a:rPr lang="en-US" altLang="ko-KR" sz="1100" dirty="0" smtClean="0">
                <a:latin typeface="+mn-ea"/>
              </a:rPr>
              <a:t>F</a:t>
            </a:r>
            <a:r>
              <a:rPr lang="en-US" altLang="ko-KR" sz="1100" baseline="-25000" dirty="0">
                <a:latin typeface="+mn-ea"/>
              </a:rPr>
              <a:t>6</a:t>
            </a:r>
            <a:r>
              <a:rPr lang="en-US" altLang="ko-KR" sz="1100" dirty="0" smtClean="0">
                <a:latin typeface="+mn-ea"/>
              </a:rPr>
              <a:t>, C</a:t>
            </a:r>
            <a:r>
              <a:rPr lang="en-US" altLang="ko-KR" sz="1100" baseline="-25000" dirty="0">
                <a:latin typeface="+mn-ea"/>
              </a:rPr>
              <a:t>3</a:t>
            </a:r>
            <a:r>
              <a:rPr lang="en-US" altLang="ko-KR" sz="1100" dirty="0" smtClean="0">
                <a:latin typeface="+mn-ea"/>
              </a:rPr>
              <a:t>F</a:t>
            </a:r>
            <a:r>
              <a:rPr lang="en-US" altLang="ko-KR" sz="1100" baseline="-25000" dirty="0">
                <a:latin typeface="+mn-ea"/>
              </a:rPr>
              <a:t>8</a:t>
            </a:r>
            <a:r>
              <a:rPr lang="en-US" altLang="ko-KR" sz="1100" dirty="0" smtClean="0">
                <a:latin typeface="+mn-ea"/>
              </a:rPr>
              <a:t>, C</a:t>
            </a:r>
            <a:r>
              <a:rPr lang="en-US" altLang="ko-KR" sz="1100" baseline="-25000" dirty="0">
                <a:latin typeface="+mn-ea"/>
              </a:rPr>
              <a:t>4</a:t>
            </a:r>
            <a:r>
              <a:rPr lang="en-US" altLang="ko-KR" sz="1100" dirty="0" smtClean="0">
                <a:latin typeface="+mn-ea"/>
              </a:rPr>
              <a:t>F</a:t>
            </a:r>
            <a:r>
              <a:rPr lang="en-US" altLang="ko-KR" sz="1100" baseline="-25000" dirty="0">
                <a:latin typeface="+mn-ea"/>
              </a:rPr>
              <a:t>10</a:t>
            </a:r>
            <a:r>
              <a:rPr lang="en-US" altLang="ko-KR" sz="1100" dirty="0" smtClean="0">
                <a:latin typeface="+mn-ea"/>
              </a:rPr>
              <a:t>, C</a:t>
            </a:r>
            <a:r>
              <a:rPr lang="en-US" altLang="ko-KR" sz="1100" baseline="-25000" dirty="0" smtClean="0">
                <a:latin typeface="+mn-ea"/>
              </a:rPr>
              <a:t>5</a:t>
            </a:r>
            <a:r>
              <a:rPr lang="en-US" altLang="ko-KR" sz="1100" dirty="0" smtClean="0">
                <a:latin typeface="+mn-ea"/>
              </a:rPr>
              <a:t>F</a:t>
            </a:r>
            <a:r>
              <a:rPr lang="en-US" altLang="ko-KR" sz="1100" baseline="-25000" dirty="0" smtClean="0">
                <a:latin typeface="+mn-ea"/>
              </a:rPr>
              <a:t>12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</a:rPr>
              <a:t>HFCs (hydrofluorocarbons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err="1" smtClean="0">
                <a:solidFill>
                  <a:srgbClr val="333333"/>
                </a:solidFill>
              </a:rPr>
              <a:t>氢氟烃</a:t>
            </a:r>
            <a:r>
              <a:rPr lang="en-US" altLang="ko-KR" sz="1100" dirty="0" smtClean="0">
                <a:latin typeface="+mn-ea"/>
              </a:rPr>
              <a:t>) : HFC-23, HFC-32, HFC-41, HFC-125, ….</a:t>
            </a:r>
            <a:endParaRPr lang="ko-KR" altLang="en-US" sz="1100" baseline="-25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7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zh-CN" altLang="en-US" dirty="0" smtClean="0"/>
              <a:t>半導體使用</a:t>
            </a:r>
            <a:r>
              <a:rPr lang="en-US" altLang="zh-CN" dirty="0" smtClean="0"/>
              <a:t>GAS</a:t>
            </a:r>
            <a:r>
              <a:rPr lang="zh-CN" altLang="en-US" dirty="0" smtClean="0"/>
              <a:t>的理解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23850" y="749300"/>
            <a:ext cx="8208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2-3. </a:t>
            </a:r>
            <a:r>
              <a:rPr lang="zh-CN" altLang="en-US" sz="1400" b="1" dirty="0" smtClean="0">
                <a:latin typeface="맑은 고딕" pitchFamily="50" charset="-127"/>
                <a:ea typeface="맑은 고딕" pitchFamily="50" charset="-127"/>
              </a:rPr>
              <a:t>半導體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zh-CN" altLang="en-US" sz="1400" b="1" dirty="0" smtClean="0">
                <a:latin typeface="맑은 고딕" pitchFamily="50" charset="-127"/>
                <a:ea typeface="맑은 고딕" pitchFamily="50" charset="-127"/>
              </a:rPr>
              <a:t>的反應性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Object 60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14708"/>
              </p:ext>
            </p:extLst>
          </p:nvPr>
        </p:nvGraphicFramePr>
        <p:xfrm>
          <a:off x="323850" y="1012825"/>
          <a:ext cx="8562975" cy="535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워크시트" r:id="rId4" imgW="11887381" imgH="7258123" progId="Excel.Sheet.8">
                  <p:embed/>
                </p:oleObj>
              </mc:Choice>
              <mc:Fallback>
                <p:oleObj name="워크시트" r:id="rId4" imgW="11887381" imgH="7258123" progId="Excel.Sheet.8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012825"/>
                        <a:ext cx="8562975" cy="535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6060"/>
          <p:cNvSpPr>
            <a:spLocks noChangeShapeType="1"/>
          </p:cNvSpPr>
          <p:nvPr/>
        </p:nvSpPr>
        <p:spPr bwMode="auto">
          <a:xfrm>
            <a:off x="620713" y="4973638"/>
            <a:ext cx="7264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7" name="Line 6061"/>
          <p:cNvSpPr>
            <a:spLocks noChangeShapeType="1"/>
          </p:cNvSpPr>
          <p:nvPr/>
        </p:nvSpPr>
        <p:spPr bwMode="auto">
          <a:xfrm flipH="1">
            <a:off x="8124825" y="1833563"/>
            <a:ext cx="14288" cy="287655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8" name="AutoShape 6062"/>
          <p:cNvSpPr>
            <a:spLocks noChangeArrowheads="1"/>
          </p:cNvSpPr>
          <p:nvPr/>
        </p:nvSpPr>
        <p:spPr bwMode="auto">
          <a:xfrm>
            <a:off x="7913688" y="4767263"/>
            <a:ext cx="431800" cy="433387"/>
          </a:xfrm>
          <a:prstGeom prst="irregularSeal1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23850" y="732680"/>
            <a:ext cx="8208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  <a:lvl2pPr marL="742950" indent="-28575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2pPr>
            <a:lvl3pPr marL="11430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6002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eaLnBrk="0" hangingPunct="0"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2-4. </a:t>
            </a:r>
            <a:r>
              <a:rPr lang="zh-CN" altLang="en-US" sz="1400" b="1" dirty="0" smtClean="0">
                <a:latin typeface="맑은 고딕" pitchFamily="50" charset="-127"/>
                <a:ea typeface="맑은 고딕" pitchFamily="50" charset="-127"/>
              </a:rPr>
              <a:t>主要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zh-CN" altLang="en-US" sz="1400" b="1" dirty="0" smtClean="0">
                <a:latin typeface="맑은 고딕" pitchFamily="50" charset="-127"/>
                <a:ea typeface="맑은 고딕" pitchFamily="50" charset="-127"/>
              </a:rPr>
              <a:t>的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zh-CN" altLang="en-US" sz="1400" b="1" dirty="0" smtClean="0">
                <a:latin typeface="맑은 고딕" pitchFamily="50" charset="-127"/>
                <a:ea typeface="맑은 고딕" pitchFamily="50" charset="-127"/>
              </a:rPr>
              <a:t>理論分解溫度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zh-CN" altLang="en-US" sz="1400" b="1" dirty="0" smtClean="0">
                <a:latin typeface="맑은 고딕" pitchFamily="50" charset="-127"/>
                <a:ea typeface="맑은 고딕" pitchFamily="50" charset="-127"/>
              </a:rPr>
              <a:t>溫室</a:t>
            </a:r>
            <a:r>
              <a:rPr lang="en-US" altLang="zh-CN" sz="1400" b="1" dirty="0" smtClean="0">
                <a:latin typeface="맑은 고딕" pitchFamily="50" charset="-127"/>
                <a:ea typeface="맑은 고딕" pitchFamily="50" charset="-127"/>
              </a:rPr>
              <a:t>GAS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20"/>
          <p:cNvGrpSpPr>
            <a:grpSpLocks noChangeAspect="1"/>
          </p:cNvGrpSpPr>
          <p:nvPr/>
        </p:nvGrpSpPr>
        <p:grpSpPr bwMode="auto">
          <a:xfrm>
            <a:off x="788988" y="1107330"/>
            <a:ext cx="7023100" cy="5634038"/>
            <a:chOff x="644525" y="476250"/>
            <a:chExt cx="7854950" cy="6302121"/>
          </a:xfrm>
        </p:grpSpPr>
        <p:pic>
          <p:nvPicPr>
            <p:cNvPr id="5" name="Picture 3" descr="F:\설계\가스처리메카니즘\HSC\CF4\CF4+O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25" y="476250"/>
              <a:ext cx="3640138" cy="2808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 descr="F:\설계\가스처리메카니즘\HSC\NF3\NF3+O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338" y="3651250"/>
              <a:ext cx="3640137" cy="2808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F:\설계\가스처리메카니즘\HSC\SF6\SF6+O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0" y="3651250"/>
              <a:ext cx="3641725" cy="2808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 descr="F:\설계\가스처리메카니즘\HSC\C2F6\C2F6_O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338" y="501650"/>
              <a:ext cx="3600450" cy="2767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1042988" y="3240088"/>
              <a:ext cx="2808288" cy="34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kumimoji="0" lang="en-US" altLang="ko-KR" sz="1400" b="1">
                  <a:latin typeface="맑은 고딕" pitchFamily="50" charset="-127"/>
                  <a:ea typeface="맑은 고딕" pitchFamily="50" charset="-127"/>
                </a:rPr>
                <a:t>CF4 500sccm</a:t>
              </a:r>
              <a:endParaRPr kumimoji="0" lang="ko-KR" altLang="en-US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10"/>
            <p:cNvSpPr txBox="1">
              <a:spLocks noChangeArrowheads="1"/>
            </p:cNvSpPr>
            <p:nvPr/>
          </p:nvSpPr>
          <p:spPr bwMode="auto">
            <a:xfrm>
              <a:off x="5292725" y="3240088"/>
              <a:ext cx="2808288" cy="34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kumimoji="0" lang="en-US" altLang="ko-KR" sz="1400" b="1">
                  <a:latin typeface="맑은 고딕" pitchFamily="50" charset="-127"/>
                  <a:ea typeface="맑은 고딕" pitchFamily="50" charset="-127"/>
                </a:rPr>
                <a:t>C2F6 500sccm</a:t>
              </a:r>
              <a:endParaRPr kumimoji="0" lang="ko-KR" altLang="en-US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1042988" y="6413500"/>
              <a:ext cx="2808288" cy="34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kumimoji="0" lang="en-US" altLang="ko-KR" sz="1400" b="1">
                  <a:latin typeface="맑은 고딕" pitchFamily="50" charset="-127"/>
                  <a:ea typeface="맑은 고딕" pitchFamily="50" charset="-127"/>
                </a:rPr>
                <a:t>SF6 500sccm</a:t>
              </a:r>
              <a:endParaRPr kumimoji="0" lang="ko-KR" altLang="en-US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TextBox 12"/>
            <p:cNvSpPr txBox="1">
              <a:spLocks noChangeArrowheads="1"/>
            </p:cNvSpPr>
            <p:nvPr/>
          </p:nvSpPr>
          <p:spPr bwMode="auto">
            <a:xfrm>
              <a:off x="5292725" y="6434139"/>
              <a:ext cx="2808288" cy="344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kumimoji="0" lang="en-US" altLang="ko-KR" sz="1400" b="1">
                  <a:latin typeface="맑은 고딕" pitchFamily="50" charset="-127"/>
                  <a:ea typeface="맑은 고딕" pitchFamily="50" charset="-127"/>
                </a:rPr>
                <a:t>NF3 500sccm</a:t>
              </a:r>
              <a:endParaRPr kumimoji="0" lang="ko-KR" altLang="en-US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00590" y="854484"/>
              <a:ext cx="791887" cy="19444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32821" y="836727"/>
              <a:ext cx="862908" cy="19444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20056" y="4011760"/>
              <a:ext cx="648068" cy="19444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64651" y="4011760"/>
              <a:ext cx="562844" cy="19444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46192" y="53416"/>
            <a:ext cx="8229600" cy="634082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zh-CN" altLang="en-US" dirty="0" smtClean="0"/>
              <a:t>半導體使用</a:t>
            </a:r>
            <a:r>
              <a:rPr lang="en-US" altLang="zh-CN" dirty="0" smtClean="0"/>
              <a:t>GAS</a:t>
            </a:r>
            <a:r>
              <a:rPr lang="zh-CN" altLang="en-US" dirty="0" smtClean="0"/>
              <a:t>的理解</a:t>
            </a:r>
            <a:endParaRPr lang="ko-KR" altLang="en-US" dirty="0"/>
          </a:p>
        </p:txBody>
      </p:sp>
      <p:graphicFrame>
        <p:nvGraphicFramePr>
          <p:cNvPr id="2" name="개체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222698"/>
              </p:ext>
            </p:extLst>
          </p:nvPr>
        </p:nvGraphicFramePr>
        <p:xfrm>
          <a:off x="8026400" y="1295400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프레젠테이션" showAsIcon="1" r:id="rId8" imgW="914400" imgH="685800" progId="PowerPoint.Show.12">
                  <p:embed/>
                </p:oleObj>
              </mc:Choice>
              <mc:Fallback>
                <p:oleObj name="프레젠테이션" showAsIcon="1" r:id="rId8" imgW="914400" imgH="685800" progId="PowerPoint.Show.12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6400" y="1295400"/>
                        <a:ext cx="914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56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3491</TotalTime>
  <Words>3654</Words>
  <Application>Microsoft Office PowerPoint</Application>
  <PresentationFormat>화면 슬라이드 쇼(4:3)</PresentationFormat>
  <Paragraphs>928</Paragraphs>
  <Slides>27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5</vt:i4>
      </vt:variant>
      <vt:variant>
        <vt:lpstr>슬라이드 제목</vt:lpstr>
      </vt:variant>
      <vt:variant>
        <vt:i4>27</vt:i4>
      </vt:variant>
    </vt:vector>
  </HeadingPairs>
  <TitlesOfParts>
    <vt:vector size="48" baseType="lpstr">
      <vt:lpstr>HY각헤드라인M</vt:lpstr>
      <vt:lpstr>HY견고딕</vt:lpstr>
      <vt:lpstr>HY헤드라인M</vt:lpstr>
      <vt:lpstr>宋体</vt:lpstr>
      <vt:lpstr>宋体</vt:lpstr>
      <vt:lpstr>굴림</vt:lpstr>
      <vt:lpstr>돋움</vt:lpstr>
      <vt:lpstr>맑은 고딕</vt:lpstr>
      <vt:lpstr>Arial</vt:lpstr>
      <vt:lpstr>Calibri</vt:lpstr>
      <vt:lpstr>Garamond</vt:lpstr>
      <vt:lpstr>Georgia</vt:lpstr>
      <vt:lpstr>Microsoft Sans Serif</vt:lpstr>
      <vt:lpstr>Times New Roman</vt:lpstr>
      <vt:lpstr>Wingdings</vt:lpstr>
      <vt:lpstr>Office 테마</vt:lpstr>
      <vt:lpstr>Microsoft PowerPoint 프레젠테이션</vt:lpstr>
      <vt:lpstr>워크시트</vt:lpstr>
      <vt:lpstr>프레젠테이션</vt:lpstr>
      <vt:lpstr>포장기 셸 개체</vt:lpstr>
      <vt:lpstr>CorelDRAW</vt:lpstr>
      <vt:lpstr>POU Scrubber 培訓資料 </vt:lpstr>
      <vt:lpstr>Contents</vt:lpstr>
      <vt:lpstr>1. 반도체 제조 Flow</vt:lpstr>
      <vt:lpstr>2. 半導體使用GAS的理解</vt:lpstr>
      <vt:lpstr>2. 半导体使用GAS的理解</vt:lpstr>
      <vt:lpstr>2. 半導體使用GAS理解</vt:lpstr>
      <vt:lpstr>2. 半導體使用GAS的理解</vt:lpstr>
      <vt:lpstr>2. 半導體使用GAS的理解 </vt:lpstr>
      <vt:lpstr>2. 半導體使用GAS的理解</vt:lpstr>
      <vt:lpstr>3. Scrubber 理解</vt:lpstr>
      <vt:lpstr>3. Scrubber 概念</vt:lpstr>
      <vt:lpstr>3. Scrubber 理解</vt:lpstr>
      <vt:lpstr>3. Scrubber 理解</vt:lpstr>
      <vt:lpstr>4. POU Scrubber的安裝目的</vt:lpstr>
      <vt:lpstr>5. Scrubber Model別 處理技術</vt:lpstr>
      <vt:lpstr>5. Scrubber Model別 處理技術</vt:lpstr>
      <vt:lpstr>Contents</vt:lpstr>
      <vt:lpstr>7. Dragon System</vt:lpstr>
      <vt:lpstr>7. Dragon System</vt:lpstr>
      <vt:lpstr>7. Dragon System</vt:lpstr>
      <vt:lpstr>7. Dragon System</vt:lpstr>
      <vt:lpstr>7. Dragon System</vt:lpstr>
      <vt:lpstr>7. Dragon System</vt:lpstr>
      <vt:lpstr>8. 參考_Powder 理解</vt:lpstr>
      <vt:lpstr>8. 參考 _ Powder 理解</vt:lpstr>
      <vt:lpstr>8. 參考_腐蝕理解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 Scrubber</dc:title>
  <dc:creator>skjang</dc:creator>
  <cp:lastModifiedBy>user</cp:lastModifiedBy>
  <cp:revision>188</cp:revision>
  <dcterms:created xsi:type="dcterms:W3CDTF">2015-12-17T05:17:04Z</dcterms:created>
  <dcterms:modified xsi:type="dcterms:W3CDTF">2024-12-17T07:19:54Z</dcterms:modified>
</cp:coreProperties>
</file>